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sldIdLst>
    <p:sldId id="256" r:id="rId2"/>
    <p:sldId id="362" r:id="rId3"/>
    <p:sldId id="321" r:id="rId4"/>
    <p:sldId id="259" r:id="rId5"/>
    <p:sldId id="261" r:id="rId6"/>
    <p:sldId id="260" r:id="rId7"/>
    <p:sldId id="266" r:id="rId8"/>
    <p:sldId id="268" r:id="rId9"/>
    <p:sldId id="263" r:id="rId10"/>
    <p:sldId id="264" r:id="rId11"/>
    <p:sldId id="265" r:id="rId12"/>
    <p:sldId id="276" r:id="rId13"/>
    <p:sldId id="357" r:id="rId14"/>
    <p:sldId id="262" r:id="rId15"/>
    <p:sldId id="272" r:id="rId16"/>
    <p:sldId id="269" r:id="rId17"/>
    <p:sldId id="270" r:id="rId18"/>
    <p:sldId id="273" r:id="rId19"/>
    <p:sldId id="274" r:id="rId20"/>
    <p:sldId id="453" r:id="rId21"/>
    <p:sldId id="286" r:id="rId22"/>
    <p:sldId id="271" r:id="rId23"/>
    <p:sldId id="337" r:id="rId24"/>
    <p:sldId id="277" r:id="rId25"/>
    <p:sldId id="452" r:id="rId26"/>
    <p:sldId id="275" r:id="rId27"/>
    <p:sldId id="280" r:id="rId28"/>
    <p:sldId id="281" r:id="rId29"/>
    <p:sldId id="279" r:id="rId30"/>
    <p:sldId id="289" r:id="rId31"/>
    <p:sldId id="278" r:id="rId32"/>
    <p:sldId id="282" r:id="rId33"/>
    <p:sldId id="340" r:id="rId34"/>
    <p:sldId id="338" r:id="rId35"/>
    <p:sldId id="367" r:id="rId36"/>
    <p:sldId id="283" r:id="rId37"/>
    <p:sldId id="284" r:id="rId38"/>
    <p:sldId id="347" r:id="rId39"/>
    <p:sldId id="344" r:id="rId40"/>
    <p:sldId id="351" r:id="rId41"/>
    <p:sldId id="353" r:id="rId42"/>
    <p:sldId id="355" r:id="rId43"/>
    <p:sldId id="358" r:id="rId44"/>
    <p:sldId id="359" r:id="rId45"/>
    <p:sldId id="288" r:id="rId46"/>
    <p:sldId id="363" r:id="rId47"/>
    <p:sldId id="379" r:id="rId48"/>
    <p:sldId id="290" r:id="rId49"/>
    <p:sldId id="366" r:id="rId50"/>
    <p:sldId id="292" r:id="rId51"/>
    <p:sldId id="365" r:id="rId52"/>
    <p:sldId id="295" r:id="rId53"/>
    <p:sldId id="293" r:id="rId54"/>
    <p:sldId id="294" r:id="rId55"/>
    <p:sldId id="360" r:id="rId56"/>
    <p:sldId id="296" r:id="rId57"/>
    <p:sldId id="361" r:id="rId58"/>
    <p:sldId id="299" r:id="rId59"/>
    <p:sldId id="423" r:id="rId60"/>
    <p:sldId id="297" r:id="rId61"/>
    <p:sldId id="298" r:id="rId62"/>
    <p:sldId id="319" r:id="rId63"/>
    <p:sldId id="307" r:id="rId64"/>
    <p:sldId id="368" r:id="rId65"/>
    <p:sldId id="369" r:id="rId66"/>
    <p:sldId id="430" r:id="rId67"/>
    <p:sldId id="429" r:id="rId68"/>
    <p:sldId id="300" r:id="rId69"/>
    <p:sldId id="301" r:id="rId70"/>
    <p:sldId id="302" r:id="rId71"/>
    <p:sldId id="371" r:id="rId72"/>
    <p:sldId id="306" r:id="rId73"/>
    <p:sldId id="424" r:id="rId74"/>
    <p:sldId id="426" r:id="rId75"/>
    <p:sldId id="303" r:id="rId76"/>
    <p:sldId id="370" r:id="rId77"/>
    <p:sldId id="397" r:id="rId78"/>
    <p:sldId id="404" r:id="rId79"/>
    <p:sldId id="375" r:id="rId80"/>
    <p:sldId id="376" r:id="rId81"/>
    <p:sldId id="377" r:id="rId82"/>
    <p:sldId id="407" r:id="rId83"/>
    <p:sldId id="433" r:id="rId84"/>
    <p:sldId id="400" r:id="rId85"/>
    <p:sldId id="427" r:id="rId86"/>
    <p:sldId id="406" r:id="rId87"/>
    <p:sldId id="401" r:id="rId88"/>
    <p:sldId id="390" r:id="rId89"/>
    <p:sldId id="389" r:id="rId90"/>
    <p:sldId id="391" r:id="rId91"/>
    <p:sldId id="382" r:id="rId92"/>
    <p:sldId id="383" r:id="rId93"/>
    <p:sldId id="386" r:id="rId94"/>
    <p:sldId id="385" r:id="rId95"/>
    <p:sldId id="388" r:id="rId96"/>
    <p:sldId id="395" r:id="rId97"/>
    <p:sldId id="396" r:id="rId98"/>
    <p:sldId id="398" r:id="rId99"/>
    <p:sldId id="403" r:id="rId100"/>
    <p:sldId id="405" r:id="rId101"/>
    <p:sldId id="399" r:id="rId102"/>
    <p:sldId id="410" r:id="rId103"/>
    <p:sldId id="402" r:id="rId104"/>
    <p:sldId id="310" r:id="rId105"/>
    <p:sldId id="374" r:id="rId106"/>
    <p:sldId id="416" r:id="rId107"/>
    <p:sldId id="418" r:id="rId108"/>
    <p:sldId id="419" r:id="rId109"/>
    <p:sldId id="420" r:id="rId110"/>
    <p:sldId id="417" r:id="rId111"/>
    <p:sldId id="412" r:id="rId112"/>
    <p:sldId id="415" r:id="rId113"/>
    <p:sldId id="330" r:id="rId114"/>
    <p:sldId id="394" r:id="rId115"/>
    <p:sldId id="411" r:id="rId116"/>
    <p:sldId id="432" r:id="rId117"/>
    <p:sldId id="434" r:id="rId118"/>
    <p:sldId id="461" r:id="rId119"/>
    <p:sldId id="312" r:id="rId120"/>
    <p:sldId id="304" r:id="rId121"/>
    <p:sldId id="305" r:id="rId122"/>
    <p:sldId id="446" r:id="rId123"/>
    <p:sldId id="444" r:id="rId124"/>
    <p:sldId id="445" r:id="rId125"/>
    <p:sldId id="447" r:id="rId126"/>
    <p:sldId id="437" r:id="rId127"/>
    <p:sldId id="438" r:id="rId128"/>
    <p:sldId id="451" r:id="rId129"/>
    <p:sldId id="436" r:id="rId130"/>
    <p:sldId id="449" r:id="rId131"/>
    <p:sldId id="443" r:id="rId132"/>
    <p:sldId id="450" r:id="rId133"/>
    <p:sldId id="373" r:id="rId134"/>
    <p:sldId id="441" r:id="rId135"/>
    <p:sldId id="313" r:id="rId136"/>
    <p:sldId id="431" r:id="rId137"/>
    <p:sldId id="287" r:id="rId138"/>
    <p:sldId id="322" r:id="rId139"/>
    <p:sldId id="332" r:id="rId140"/>
    <p:sldId id="493" r:id="rId141"/>
    <p:sldId id="466" r:id="rId142"/>
    <p:sldId id="494" r:id="rId143"/>
    <p:sldId id="467" r:id="rId144"/>
    <p:sldId id="468" r:id="rId145"/>
    <p:sldId id="488" r:id="rId146"/>
    <p:sldId id="491" r:id="rId147"/>
    <p:sldId id="490" r:id="rId148"/>
    <p:sldId id="492" r:id="rId149"/>
    <p:sldId id="471" r:id="rId150"/>
    <p:sldId id="462" r:id="rId151"/>
    <p:sldId id="480" r:id="rId152"/>
    <p:sldId id="469" r:id="rId153"/>
    <p:sldId id="477" r:id="rId154"/>
    <p:sldId id="481" r:id="rId155"/>
    <p:sldId id="484" r:id="rId156"/>
    <p:sldId id="487" r:id="rId157"/>
    <p:sldId id="470" r:id="rId158"/>
    <p:sldId id="495" r:id="rId159"/>
    <p:sldId id="478" r:id="rId160"/>
    <p:sldId id="479" r:id="rId161"/>
    <p:sldId id="465" r:id="rId162"/>
    <p:sldId id="463" r:id="rId163"/>
    <p:sldId id="454" r:id="rId164"/>
    <p:sldId id="323" r:id="rId165"/>
    <p:sldId id="314" r:id="rId166"/>
    <p:sldId id="378" r:id="rId167"/>
    <p:sldId id="315" r:id="rId168"/>
    <p:sldId id="316" r:id="rId169"/>
    <p:sldId id="457" r:id="rId170"/>
    <p:sldId id="458" r:id="rId171"/>
    <p:sldId id="459" r:id="rId172"/>
    <p:sldId id="460" r:id="rId173"/>
    <p:sldId id="320" r:id="rId174"/>
    <p:sldId id="317" r:id="rId175"/>
    <p:sldId id="318" r:id="rId176"/>
    <p:sldId id="333" r:id="rId177"/>
    <p:sldId id="335" r:id="rId178"/>
    <p:sldId id="326" r:id="rId179"/>
    <p:sldId id="327" r:id="rId180"/>
    <p:sldId id="349" r:id="rId181"/>
    <p:sldId id="328" r:id="rId182"/>
    <p:sldId id="258" r:id="rId183"/>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03" userDrawn="1">
          <p15:clr>
            <a:srgbClr val="A4A3A4"/>
          </p15:clr>
        </p15:guide>
        <p15:guide id="4" pos="5858" userDrawn="1">
          <p15:clr>
            <a:srgbClr val="A4A3A4"/>
          </p15:clr>
        </p15:guide>
        <p15:guide id="5" orient="horz" pos="3158" userDrawn="1">
          <p15:clr>
            <a:srgbClr val="A4A3A4"/>
          </p15:clr>
        </p15:guide>
        <p15:guide id="6" pos="143" userDrawn="1">
          <p15:clr>
            <a:srgbClr val="A4A3A4"/>
          </p15:clr>
        </p15:guide>
        <p15:guide id="7" pos="7514" userDrawn="1">
          <p15:clr>
            <a:srgbClr val="A4A3A4"/>
          </p15:clr>
        </p15:guide>
        <p15:guide id="8" orient="horz" pos="2160" userDrawn="1">
          <p15:clr>
            <a:srgbClr val="A4A3A4"/>
          </p15:clr>
        </p15:guide>
        <p15:guide id="9" orient="horz" pos="1412" userDrawn="1">
          <p15:clr>
            <a:srgbClr val="A4A3A4"/>
          </p15:clr>
        </p15:guide>
        <p15:guide id="10" orient="horz" pos="3680" userDrawn="1">
          <p15:clr>
            <a:srgbClr val="A4A3A4"/>
          </p15:clr>
        </p15:guide>
        <p15:guide id="11" orient="horz" pos="4156" userDrawn="1">
          <p15:clr>
            <a:srgbClr val="A4A3A4"/>
          </p15:clr>
        </p15:guide>
        <p15:guide id="12" orient="horz" pos="23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EF296B"/>
    <a:srgbClr val="FFC700"/>
    <a:srgbClr val="00C8EB"/>
    <a:srgbClr val="0071FF"/>
    <a:srgbClr val="5AFA6E"/>
    <a:srgbClr val="DBAC7D"/>
    <a:srgbClr val="B99FFF"/>
    <a:srgbClr val="00D35A"/>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9256" autoAdjust="0"/>
  </p:normalViewPr>
  <p:slideViewPr>
    <p:cSldViewPr snapToGrid="0" showGuides="1">
      <p:cViewPr>
        <p:scale>
          <a:sx n="120" d="100"/>
          <a:sy n="120" d="100"/>
        </p:scale>
        <p:origin x="750" y="288"/>
      </p:cViewPr>
      <p:guideLst>
        <p:guide orient="horz" pos="414"/>
        <p:guide pos="3840"/>
        <p:guide pos="2003"/>
        <p:guide pos="5858"/>
        <p:guide orient="horz" pos="3158"/>
        <p:guide pos="143"/>
        <p:guide pos="7514"/>
        <p:guide orient="horz" pos="2160"/>
        <p:guide orient="horz" pos="1412"/>
        <p:guide orient="horz" pos="3680"/>
        <p:guide orient="horz" pos="4156"/>
        <p:guide orient="horz" pos="2319"/>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2022-05-10</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13252392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Gas and Fees: https://ethereum.org/en/developers/docs/gas/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174</a:t>
            </a:fld>
            <a:endParaRPr lang="ko-KR" altLang="en-US"/>
          </a:p>
        </p:txBody>
      </p:sp>
    </p:spTree>
    <p:extLst>
      <p:ext uri="{BB962C8B-B14F-4D97-AF65-F5344CB8AC3E}">
        <p14:creationId xmlns:p14="http://schemas.microsoft.com/office/powerpoint/2010/main" val="179763394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EVM, Solidity</a:t>
            </a:r>
            <a:r>
              <a:rPr lang="ko-KR" altLang="en-US" dirty="0"/>
              <a:t>를 통해서 블록체인에서 동작하는 프로그램을 작성할 수 </a:t>
            </a:r>
            <a:r>
              <a:rPr lang="ko-KR" altLang="en-US" dirty="0" err="1"/>
              <a:t>있게되었으나</a:t>
            </a:r>
            <a:r>
              <a:rPr lang="en-US" altLang="ko-KR" dirty="0"/>
              <a:t>,</a:t>
            </a:r>
          </a:p>
          <a:p>
            <a:r>
              <a:rPr lang="ko-KR" altLang="en-US" dirty="0"/>
              <a:t>트랜잭션은 모든 노드에 전파되고 실행되기 때문에 </a:t>
            </a:r>
            <a:r>
              <a:rPr lang="en-US" altLang="ko-KR" dirty="0"/>
              <a:t>DoS(Deny of Service)</a:t>
            </a:r>
            <a:r>
              <a:rPr lang="ko-KR" altLang="en-US" dirty="0"/>
              <a:t>를 당할 수 있음</a:t>
            </a:r>
            <a:r>
              <a:rPr lang="en-US" altLang="ko-KR" dirty="0"/>
              <a:t>.</a:t>
            </a:r>
          </a:p>
          <a:p>
            <a:r>
              <a:rPr lang="en-US" altLang="ko-KR" dirty="0"/>
              <a:t>DoS: https://academy.binance.com/ko/articles/what-is-a-dos-attack</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14151A"/>
                </a:solidFill>
                <a:effectLst/>
                <a:latin typeface="Binance Plex"/>
              </a:rPr>
              <a:t>도스</a:t>
            </a:r>
            <a:r>
              <a:rPr lang="en-US" altLang="ko-KR" b="1" i="0" dirty="0">
                <a:solidFill>
                  <a:srgbClr val="14151A"/>
                </a:solidFill>
                <a:effectLst/>
                <a:latin typeface="Binance Plex"/>
              </a:rPr>
              <a:t>(DoS) vs </a:t>
            </a:r>
            <a:r>
              <a:rPr lang="ko-KR" altLang="en-US" b="1" i="0" dirty="0">
                <a:solidFill>
                  <a:srgbClr val="14151A"/>
                </a:solidFill>
                <a:effectLst/>
                <a:latin typeface="Binance Plex"/>
              </a:rPr>
              <a:t>디도스</a:t>
            </a:r>
            <a:r>
              <a:rPr lang="en-US" altLang="ko-KR" b="1" i="0" dirty="0">
                <a:solidFill>
                  <a:srgbClr val="14151A"/>
                </a:solidFill>
                <a:effectLst/>
                <a:latin typeface="Binance Plex"/>
              </a:rPr>
              <a:t>(DDoS) </a:t>
            </a:r>
            <a:r>
              <a:rPr lang="ko-KR" altLang="en-US" b="1" i="0" dirty="0">
                <a:solidFill>
                  <a:srgbClr val="14151A"/>
                </a:solidFill>
                <a:effectLst/>
                <a:latin typeface="Binance Plex"/>
              </a:rPr>
              <a:t>공격</a:t>
            </a:r>
          </a:p>
          <a:p>
            <a:r>
              <a:rPr lang="ko-KR" altLang="en-US" b="0" i="0" dirty="0">
                <a:solidFill>
                  <a:srgbClr val="14151A"/>
                </a:solidFill>
                <a:effectLst/>
                <a:latin typeface="Binance Plex"/>
              </a:rPr>
              <a:t>디도스</a:t>
            </a:r>
            <a:r>
              <a:rPr lang="en-US" altLang="ko-KR" b="0" i="0" dirty="0">
                <a:solidFill>
                  <a:srgbClr val="14151A"/>
                </a:solidFill>
                <a:effectLst/>
                <a:latin typeface="Binance Plex"/>
              </a:rPr>
              <a:t>(</a:t>
            </a:r>
            <a:r>
              <a:rPr lang="en-US" altLang="ko-KR" b="0" i="0" dirty="0" err="1">
                <a:solidFill>
                  <a:srgbClr val="14151A"/>
                </a:solidFill>
                <a:effectLst/>
                <a:latin typeface="Binance Plex"/>
              </a:rPr>
              <a:t>DDos</a:t>
            </a:r>
            <a:r>
              <a:rPr lang="en-US" altLang="ko-KR" b="0" i="0" dirty="0">
                <a:solidFill>
                  <a:srgbClr val="14151A"/>
                </a:solidFill>
                <a:effectLst/>
                <a:latin typeface="Binance Plex"/>
              </a:rPr>
              <a:t>, Distributed Denial-of-Service) </a:t>
            </a:r>
            <a:r>
              <a:rPr lang="ko-KR" altLang="en-US" b="0" i="0" dirty="0">
                <a:solidFill>
                  <a:srgbClr val="14151A"/>
                </a:solidFill>
                <a:effectLst/>
                <a:latin typeface="Binance Plex"/>
              </a:rPr>
              <a:t>공격이 있습니다</a:t>
            </a:r>
            <a:r>
              <a:rPr lang="en-US" altLang="ko-KR" b="0" i="0" dirty="0">
                <a:solidFill>
                  <a:srgbClr val="14151A"/>
                </a:solidFill>
                <a:effectLst/>
                <a:latin typeface="Binance Plex"/>
              </a:rPr>
              <a:t>. </a:t>
            </a:r>
            <a:r>
              <a:rPr lang="ko-KR" altLang="en-US" b="0" i="0" dirty="0">
                <a:solidFill>
                  <a:srgbClr val="14151A"/>
                </a:solidFill>
                <a:effectLst/>
                <a:latin typeface="Binance Plex"/>
              </a:rPr>
              <a:t>도스와 디도스 공격의 차이점은</a:t>
            </a:r>
            <a:r>
              <a:rPr lang="en-US" altLang="ko-KR" b="0" i="0" dirty="0">
                <a:solidFill>
                  <a:srgbClr val="14151A"/>
                </a:solidFill>
                <a:effectLst/>
                <a:latin typeface="Binance Plex"/>
              </a:rPr>
              <a:t>, </a:t>
            </a:r>
            <a:r>
              <a:rPr lang="ko-KR" altLang="en-US" b="0" i="0" dirty="0">
                <a:solidFill>
                  <a:srgbClr val="14151A"/>
                </a:solidFill>
                <a:effectLst/>
                <a:latin typeface="Binance Plex"/>
              </a:rPr>
              <a:t>디도스 공격은 많은 악성 장치들이 단일 리소스를 타깃으로 삼는다는 것</a:t>
            </a:r>
            <a:endParaRPr lang="en-US" altLang="ko-KR" b="0" i="0" dirty="0">
              <a:solidFill>
                <a:srgbClr val="14151A"/>
              </a:solidFill>
              <a:effectLst/>
              <a:latin typeface="Binance Plex"/>
            </a:endParaRPr>
          </a:p>
          <a:p>
            <a:endParaRPr lang="en-US" altLang="ko-KR" b="0" i="0" dirty="0">
              <a:solidFill>
                <a:srgbClr val="14151A"/>
              </a:solidFill>
              <a:effectLst/>
              <a:latin typeface="Binance Plex"/>
            </a:endParaRPr>
          </a:p>
          <a:p>
            <a:r>
              <a:rPr lang="en-US" altLang="ko-KR" b="0" i="0" dirty="0">
                <a:solidFill>
                  <a:srgbClr val="14151A"/>
                </a:solidFill>
                <a:effectLst/>
                <a:latin typeface="Binance Plex"/>
              </a:rPr>
              <a:t>ETH burn: https://watchtheburn.com/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175</a:t>
            </a:fld>
            <a:endParaRPr lang="ko-KR" altLang="en-US"/>
          </a:p>
        </p:txBody>
      </p:sp>
    </p:spTree>
    <p:extLst>
      <p:ext uri="{BB962C8B-B14F-4D97-AF65-F5344CB8AC3E}">
        <p14:creationId xmlns:p14="http://schemas.microsoft.com/office/powerpoint/2010/main" val="378593104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176</a:t>
            </a:fld>
            <a:endParaRPr lang="ko-KR" altLang="en-US"/>
          </a:p>
        </p:txBody>
      </p:sp>
    </p:spTree>
    <p:extLst>
      <p:ext uri="{BB962C8B-B14F-4D97-AF65-F5344CB8AC3E}">
        <p14:creationId xmlns:p14="http://schemas.microsoft.com/office/powerpoint/2010/main" val="118135745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177</a:t>
            </a:fld>
            <a:endParaRPr lang="ko-KR" altLang="en-US"/>
          </a:p>
        </p:txBody>
      </p:sp>
    </p:spTree>
    <p:extLst>
      <p:ext uri="{BB962C8B-B14F-4D97-AF65-F5344CB8AC3E}">
        <p14:creationId xmlns:p14="http://schemas.microsoft.com/office/powerpoint/2010/main" val="5052339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178</a:t>
            </a:fld>
            <a:endParaRPr lang="ko-KR" altLang="en-US"/>
          </a:p>
        </p:txBody>
      </p:sp>
    </p:spTree>
    <p:extLst>
      <p:ext uri="{BB962C8B-B14F-4D97-AF65-F5344CB8AC3E}">
        <p14:creationId xmlns:p14="http://schemas.microsoft.com/office/powerpoint/2010/main" val="265027219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https://medium.com/tomak/3-%EC%9D%B4%EB%8D%94%EB%A6%AC%EC%9B%80%EC%9D%80-%EC%96%B4%EB%96%BB%EA%B2%8C-%EB%8F%99%EC%9E%91%ED%95%98%EB%8A%94%EA%B0%80-c0a5d5d4df3c</a:t>
            </a:r>
          </a:p>
          <a:p>
            <a:r>
              <a:rPr lang="en-US" altLang="ko-KR" dirty="0"/>
              <a:t>https://hersheythings.xyz/entry/ethtereumstructure</a:t>
            </a:r>
          </a:p>
          <a:p>
            <a:r>
              <a:rPr lang="en-US" altLang="ko-KR" dirty="0"/>
              <a:t>https://brunch.co.kr/@skkrypto#articles</a:t>
            </a:r>
          </a:p>
          <a:p>
            <a:r>
              <a:rPr lang="en-US" altLang="ko-KR" dirty="0" err="1"/>
              <a:t>levelDB</a:t>
            </a:r>
            <a:r>
              <a:rPr lang="en-US" altLang="ko-KR" dirty="0"/>
              <a:t>:</a:t>
            </a:r>
            <a:r>
              <a:rPr lang="ko-KR" altLang="en-US" dirty="0"/>
              <a:t> </a:t>
            </a:r>
            <a:r>
              <a:rPr lang="en-US" altLang="ko-KR" dirty="0"/>
              <a:t>https://beta.peakd.com/ethereum/@sigmoid/let-s-decode-ethereum-s-level-database-manually</a:t>
            </a:r>
          </a:p>
          <a:p>
            <a:r>
              <a:rPr lang="en-US" altLang="ko-KR" dirty="0"/>
              <a:t>https://ihpark92.tistory.com/category/%EC%9D%B4%EB%8D%94%EB%A6%AC%EC%9B%80/Ethereum%20Core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180</a:t>
            </a:fld>
            <a:endParaRPr lang="ko-KR" altLang="en-US"/>
          </a:p>
        </p:txBody>
      </p:sp>
    </p:spTree>
    <p:extLst>
      <p:ext uri="{BB962C8B-B14F-4D97-AF65-F5344CB8AC3E}">
        <p14:creationId xmlns:p14="http://schemas.microsoft.com/office/powerpoint/2010/main" val="145319571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181</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NITS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NITS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26</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708715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28</a:t>
            </a:fld>
            <a:endParaRPr lang="ko-KR" altLang="en-US"/>
          </a:p>
        </p:txBody>
      </p:sp>
    </p:spTree>
    <p:extLst>
      <p:ext uri="{BB962C8B-B14F-4D97-AF65-F5344CB8AC3E}">
        <p14:creationId xmlns:p14="http://schemas.microsoft.com/office/powerpoint/2010/main" val="1790688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a:t>
            </a:r>
            <a:r>
              <a:rPr lang="ko-KR" altLang="en-US" dirty="0" err="1"/>
              <a:t>이더리움</a:t>
            </a:r>
            <a:r>
              <a:rPr lang="ko-KR" altLang="en-US" dirty="0"/>
              <a:t> 비교</a:t>
            </a:r>
            <a:r>
              <a:rPr lang="en-US" altLang="ko-KR" dirty="0"/>
              <a:t>: https://www.notion.so/4-aff96b59d862419783debee12036f07b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50762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30</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https://academy.binance.com/ko/articles/history-of-cryptography</a:t>
            </a:r>
          </a:p>
          <a:p>
            <a:r>
              <a:rPr lang="en-US" altLang="ko-KR" dirty="0"/>
              <a:t>https://academy.binance.com/ko/articles/history-of-blockchain</a:t>
            </a:r>
          </a:p>
          <a:p>
            <a:endParaRPr lang="en-US" altLang="ko-KR" dirty="0"/>
          </a:p>
          <a:p>
            <a:r>
              <a:rPr lang="ko-KR" altLang="en-US" dirty="0"/>
              <a:t>블록체인 해설서</a:t>
            </a:r>
            <a:r>
              <a:rPr lang="en-US" altLang="ko-KR" dirty="0"/>
              <a:t>: https://www.notion.so/2-91f0f82809ad4266bb9d37ea2c12eb8a</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a:t>
            </a:fld>
            <a:endParaRPr lang="ko-KR" altLang="en-US"/>
          </a:p>
        </p:txBody>
      </p:sp>
    </p:spTree>
    <p:extLst>
      <p:ext uri="{BB962C8B-B14F-4D97-AF65-F5344CB8AC3E}">
        <p14:creationId xmlns:p14="http://schemas.microsoft.com/office/powerpoint/2010/main" val="2737914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31</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32</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33</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34</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https://hamait.tistory.com/959</a:t>
            </a:r>
          </a:p>
          <a:p>
            <a:r>
              <a:rPr lang="ko-KR" altLang="en-US" b="0" i="0" dirty="0" err="1">
                <a:solidFill>
                  <a:srgbClr val="666666"/>
                </a:solidFill>
                <a:effectLst/>
                <a:latin typeface="Spoqa Han Sans"/>
              </a:rPr>
              <a:t>루트해시만을</a:t>
            </a:r>
            <a:r>
              <a:rPr lang="ko-KR" altLang="en-US" b="0" i="0" dirty="0">
                <a:solidFill>
                  <a:srgbClr val="666666"/>
                </a:solidFill>
                <a:effectLst/>
                <a:latin typeface="Spoqa Han Sans"/>
              </a:rPr>
              <a:t> 가지고 있는 </a:t>
            </a:r>
            <a:r>
              <a:rPr lang="ko-KR" altLang="en-US" b="0" i="0" dirty="0" err="1">
                <a:solidFill>
                  <a:srgbClr val="666666"/>
                </a:solidFill>
                <a:effectLst/>
                <a:latin typeface="Spoqa Han Sans"/>
              </a:rPr>
              <a:t>라이트노드는</a:t>
            </a:r>
            <a:r>
              <a:rPr lang="ko-KR" altLang="en-US" b="0" i="0" dirty="0">
                <a:solidFill>
                  <a:srgbClr val="666666"/>
                </a:solidFill>
                <a:effectLst/>
                <a:latin typeface="Spoqa Han Sans"/>
              </a:rPr>
              <a:t> 거래</a:t>
            </a:r>
            <a:r>
              <a:rPr lang="en-US" altLang="ko-KR" b="0" i="0" dirty="0">
                <a:solidFill>
                  <a:srgbClr val="666666"/>
                </a:solidFill>
                <a:effectLst/>
                <a:latin typeface="Spoqa Han Sans"/>
              </a:rPr>
              <a:t>3</a:t>
            </a:r>
            <a:r>
              <a:rPr lang="ko-KR" altLang="en-US" b="0" i="0" dirty="0">
                <a:solidFill>
                  <a:srgbClr val="666666"/>
                </a:solidFill>
                <a:effectLst/>
                <a:latin typeface="Spoqa Han Sans"/>
              </a:rPr>
              <a:t>이 이 블록에 있는지 확인을 받기 위해서 </a:t>
            </a:r>
            <a:r>
              <a:rPr lang="ko-KR" altLang="en-US" b="0" i="0" dirty="0" err="1">
                <a:solidFill>
                  <a:srgbClr val="666666"/>
                </a:solidFill>
                <a:effectLst/>
                <a:latin typeface="Spoqa Han Sans"/>
              </a:rPr>
              <a:t>모든것을</a:t>
            </a:r>
            <a:r>
              <a:rPr lang="ko-KR" altLang="en-US" b="0" i="0" dirty="0">
                <a:solidFill>
                  <a:srgbClr val="666666"/>
                </a:solidFill>
                <a:effectLst/>
                <a:latin typeface="Spoqa Han Sans"/>
              </a:rPr>
              <a:t> 가지고 있는 </a:t>
            </a:r>
            <a:r>
              <a:rPr lang="ko-KR" altLang="en-US" b="0" i="0" dirty="0" err="1">
                <a:solidFill>
                  <a:srgbClr val="666666"/>
                </a:solidFill>
                <a:effectLst/>
                <a:latin typeface="Spoqa Han Sans"/>
              </a:rPr>
              <a:t>풀노드에게</a:t>
            </a:r>
            <a:r>
              <a:rPr lang="ko-KR" altLang="en-US" b="0" i="0" dirty="0">
                <a:solidFill>
                  <a:srgbClr val="666666"/>
                </a:solidFill>
                <a:effectLst/>
                <a:latin typeface="Spoqa Han Sans"/>
              </a:rPr>
              <a:t> 요청하면 </a:t>
            </a:r>
            <a:r>
              <a:rPr lang="ko-KR" altLang="en-US" b="0" i="0" dirty="0" err="1">
                <a:solidFill>
                  <a:srgbClr val="666666"/>
                </a:solidFill>
                <a:effectLst/>
                <a:latin typeface="Spoqa Han Sans"/>
              </a:rPr>
              <a:t>해쉬</a:t>
            </a:r>
            <a:r>
              <a:rPr lang="en-US" altLang="ko-KR" b="0" i="0" dirty="0">
                <a:solidFill>
                  <a:srgbClr val="666666"/>
                </a:solidFill>
                <a:effectLst/>
                <a:latin typeface="Spoqa Han Sans"/>
              </a:rPr>
              <a:t>2</a:t>
            </a:r>
            <a:r>
              <a:rPr lang="ko-KR" altLang="en-US" b="0" i="0" dirty="0">
                <a:solidFill>
                  <a:srgbClr val="666666"/>
                </a:solidFill>
                <a:effectLst/>
                <a:latin typeface="Spoqa Han Sans"/>
              </a:rPr>
              <a:t>와 해시</a:t>
            </a:r>
            <a:r>
              <a:rPr lang="en-US" altLang="ko-KR" b="0" i="0" dirty="0">
                <a:solidFill>
                  <a:srgbClr val="666666"/>
                </a:solidFill>
                <a:effectLst/>
                <a:latin typeface="Spoqa Han Sans"/>
              </a:rPr>
              <a:t>01</a:t>
            </a:r>
            <a:r>
              <a:rPr lang="ko-KR" altLang="en-US" b="0" i="0" dirty="0">
                <a:solidFill>
                  <a:srgbClr val="666666"/>
                </a:solidFill>
                <a:effectLst/>
                <a:latin typeface="Spoqa Han Sans"/>
              </a:rPr>
              <a:t>에 대한 정보만 전달해주는데</a:t>
            </a:r>
            <a:r>
              <a:rPr lang="en-US" altLang="ko-KR" b="0" i="0" dirty="0">
                <a:solidFill>
                  <a:srgbClr val="666666"/>
                </a:solidFill>
                <a:effectLst/>
                <a:latin typeface="Spoqa Han Sans"/>
              </a:rPr>
              <a:t>, </a:t>
            </a:r>
            <a:r>
              <a:rPr lang="ko-KR" altLang="en-US" b="0" i="0" dirty="0">
                <a:solidFill>
                  <a:srgbClr val="666666"/>
                </a:solidFill>
                <a:effectLst/>
                <a:latin typeface="Spoqa Han Sans"/>
              </a:rPr>
              <a:t>이것을 가지고 순서대로 재계산하여 루트해시를 </a:t>
            </a:r>
            <a:r>
              <a:rPr lang="ko-KR" altLang="en-US" b="0" i="0" dirty="0" err="1">
                <a:solidFill>
                  <a:srgbClr val="666666"/>
                </a:solidFill>
                <a:effectLst/>
                <a:latin typeface="Spoqa Han Sans"/>
              </a:rPr>
              <a:t>만들수</a:t>
            </a:r>
            <a:r>
              <a:rPr lang="ko-KR" altLang="en-US" b="0" i="0" dirty="0">
                <a:solidFill>
                  <a:srgbClr val="666666"/>
                </a:solidFill>
                <a:effectLst/>
                <a:latin typeface="Spoqa Han Sans"/>
              </a:rPr>
              <a:t> 있게  되며</a:t>
            </a:r>
            <a:r>
              <a:rPr lang="en-US" altLang="ko-KR" b="0" i="0" dirty="0">
                <a:solidFill>
                  <a:srgbClr val="666666"/>
                </a:solidFill>
                <a:effectLst/>
                <a:latin typeface="Spoqa Han Sans"/>
              </a:rPr>
              <a:t>, </a:t>
            </a:r>
            <a:r>
              <a:rPr lang="ko-KR" altLang="en-US" b="0" i="0" dirty="0">
                <a:solidFill>
                  <a:srgbClr val="666666"/>
                </a:solidFill>
                <a:effectLst/>
                <a:latin typeface="Spoqa Han Sans"/>
              </a:rPr>
              <a:t>그 루트해시 값이 자신이 가지고 있는 </a:t>
            </a:r>
            <a:r>
              <a:rPr lang="ko-KR" altLang="en-US" b="0" i="0" dirty="0" err="1">
                <a:solidFill>
                  <a:srgbClr val="666666"/>
                </a:solidFill>
                <a:effectLst/>
                <a:latin typeface="Spoqa Han Sans"/>
              </a:rPr>
              <a:t>루트해시값과</a:t>
            </a:r>
            <a:r>
              <a:rPr lang="ko-KR" altLang="en-US" b="0" i="0" dirty="0">
                <a:solidFill>
                  <a:srgbClr val="666666"/>
                </a:solidFill>
                <a:effectLst/>
                <a:latin typeface="Spoqa Han Sans"/>
              </a:rPr>
              <a:t> 같으면 </a:t>
            </a:r>
            <a:r>
              <a:rPr lang="en-US" altLang="ko-KR" b="0" i="0" dirty="0">
                <a:solidFill>
                  <a:srgbClr val="666666"/>
                </a:solidFill>
                <a:effectLst/>
                <a:latin typeface="Spoqa Han Sans"/>
              </a:rPr>
              <a:t>"</a:t>
            </a:r>
            <a:r>
              <a:rPr lang="ko-KR" altLang="en-US" b="0" i="0" dirty="0">
                <a:solidFill>
                  <a:srgbClr val="666666"/>
                </a:solidFill>
                <a:effectLst/>
                <a:latin typeface="Spoqa Han Sans"/>
              </a:rPr>
              <a:t>아</a:t>
            </a:r>
            <a:r>
              <a:rPr lang="en-US" altLang="ko-KR" b="0" i="0" dirty="0">
                <a:solidFill>
                  <a:srgbClr val="666666"/>
                </a:solidFill>
                <a:effectLst/>
                <a:latin typeface="Spoqa Han Sans"/>
              </a:rPr>
              <a:t>~ </a:t>
            </a:r>
            <a:r>
              <a:rPr lang="ko-KR" altLang="en-US" b="0" i="0" dirty="0">
                <a:solidFill>
                  <a:srgbClr val="666666"/>
                </a:solidFill>
                <a:effectLst/>
                <a:latin typeface="Spoqa Han Sans"/>
              </a:rPr>
              <a:t>거래</a:t>
            </a:r>
            <a:r>
              <a:rPr lang="en-US" altLang="ko-KR" b="0" i="0" dirty="0">
                <a:solidFill>
                  <a:srgbClr val="666666"/>
                </a:solidFill>
                <a:effectLst/>
                <a:latin typeface="Spoqa Han Sans"/>
              </a:rPr>
              <a:t>3</a:t>
            </a:r>
            <a:r>
              <a:rPr lang="ko-KR" altLang="en-US" b="0" i="0" dirty="0">
                <a:solidFill>
                  <a:srgbClr val="666666"/>
                </a:solidFill>
                <a:effectLst/>
                <a:latin typeface="Spoqa Han Sans"/>
              </a:rPr>
              <a:t>는 이 블록에 있는게 </a:t>
            </a:r>
            <a:r>
              <a:rPr lang="ko-KR" altLang="en-US" b="0" i="0" dirty="0" err="1">
                <a:solidFill>
                  <a:srgbClr val="666666"/>
                </a:solidFill>
                <a:effectLst/>
                <a:latin typeface="Spoqa Han Sans"/>
              </a:rPr>
              <a:t>맞구나</a:t>
            </a:r>
            <a:r>
              <a:rPr lang="en-US" altLang="ko-KR" b="0" i="0" dirty="0">
                <a:solidFill>
                  <a:srgbClr val="666666"/>
                </a:solidFill>
                <a:effectLst/>
                <a:latin typeface="Spoqa Han Sans"/>
              </a:rPr>
              <a:t>" </a:t>
            </a:r>
            <a:r>
              <a:rPr lang="ko-KR" altLang="en-US" b="0" i="0" dirty="0">
                <a:solidFill>
                  <a:srgbClr val="666666"/>
                </a:solidFill>
                <a:effectLst/>
                <a:latin typeface="Spoqa Han Sans"/>
              </a:rPr>
              <a:t>하고 </a:t>
            </a:r>
            <a:r>
              <a:rPr lang="ko-KR" altLang="en-US" b="0" i="0" dirty="0" err="1">
                <a:solidFill>
                  <a:srgbClr val="666666"/>
                </a:solidFill>
                <a:effectLst/>
                <a:latin typeface="Spoqa Han Sans"/>
              </a:rPr>
              <a:t>검증성공하게</a:t>
            </a:r>
            <a:r>
              <a:rPr lang="ko-KR" altLang="en-US" b="0" i="0" dirty="0">
                <a:solidFill>
                  <a:srgbClr val="666666"/>
                </a:solidFill>
                <a:effectLst/>
                <a:latin typeface="Spoqa Han Sans"/>
              </a:rPr>
              <a:t> 합니다</a:t>
            </a:r>
            <a:r>
              <a:rPr lang="en-US" altLang="ko-KR" b="0" i="0" dirty="0">
                <a:solidFill>
                  <a:srgbClr val="666666"/>
                </a:solidFill>
                <a:effectLst/>
                <a:latin typeface="Spoqa Han Sans"/>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35</a:t>
            </a:fld>
            <a:endParaRPr lang="ko-KR" altLang="en-US"/>
          </a:p>
        </p:txBody>
      </p:sp>
    </p:spTree>
    <p:extLst>
      <p:ext uri="{BB962C8B-B14F-4D97-AF65-F5344CB8AC3E}">
        <p14:creationId xmlns:p14="http://schemas.microsoft.com/office/powerpoint/2010/main" val="1702533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36</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42</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44</a:t>
            </a:fld>
            <a:endParaRPr lang="ko-KR" altLang="en-US"/>
          </a:p>
        </p:txBody>
      </p:sp>
    </p:spTree>
    <p:extLst>
      <p:ext uri="{BB962C8B-B14F-4D97-AF65-F5344CB8AC3E}">
        <p14:creationId xmlns:p14="http://schemas.microsoft.com/office/powerpoint/2010/main" val="2074795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45</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441708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47</a:t>
            </a:fld>
            <a:endParaRPr lang="ko-KR" altLang="en-US"/>
          </a:p>
        </p:txBody>
      </p:sp>
    </p:spTree>
    <p:extLst>
      <p:ext uri="{BB962C8B-B14F-4D97-AF65-F5344CB8AC3E}">
        <p14:creationId xmlns:p14="http://schemas.microsoft.com/office/powerpoint/2010/main" val="1600532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48</a:t>
            </a:fld>
            <a:endParaRPr lang="ko-KR" altLang="en-US"/>
          </a:p>
        </p:txBody>
      </p:sp>
    </p:spTree>
    <p:extLst>
      <p:ext uri="{BB962C8B-B14F-4D97-AF65-F5344CB8AC3E}">
        <p14:creationId xmlns:p14="http://schemas.microsoft.com/office/powerpoint/2010/main" val="913422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Account: https://ethereum.org/en/developers/docs/accounts/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2849340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52</a:t>
            </a:fld>
            <a:endParaRPr lang="ko-KR" altLang="en-US"/>
          </a:p>
        </p:txBody>
      </p:sp>
    </p:spTree>
    <p:extLst>
      <p:ext uri="{BB962C8B-B14F-4D97-AF65-F5344CB8AC3E}">
        <p14:creationId xmlns:p14="http://schemas.microsoft.com/office/powerpoint/2010/main" val="1314534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55</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https://wiki.ncsoft.com/pages/viewpage.action?pageId=466690987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1359371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201047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Nodes and Clients: https://ethereum.org/en/developers/docs/nodes-and-clients/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3623470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1990575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3426627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2963993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70</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74</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75</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79</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80</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84</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85</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86</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87</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88</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89</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92</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93</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99</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101</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103</a:t>
            </a:fld>
            <a:endParaRPr lang="ko-KR" altLang="en-US"/>
          </a:p>
        </p:txBody>
      </p:sp>
    </p:spTree>
    <p:extLst>
      <p:ext uri="{BB962C8B-B14F-4D97-AF65-F5344CB8AC3E}">
        <p14:creationId xmlns:p14="http://schemas.microsoft.com/office/powerpoint/2010/main" val="1123707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104</a:t>
            </a:fld>
            <a:endParaRPr lang="ko-KR" altLang="en-US"/>
          </a:p>
        </p:txBody>
      </p:sp>
    </p:spTree>
    <p:extLst>
      <p:ext uri="{BB962C8B-B14F-4D97-AF65-F5344CB8AC3E}">
        <p14:creationId xmlns:p14="http://schemas.microsoft.com/office/powerpoint/2010/main" val="17591459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105</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106</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107</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109</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111</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113</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114</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http://wiki.hash.kr/index.php/%EC%88%98%EC%A0%95_%EA%B3%A0%EC%8A%A4%ED%8A%B8_%ED%94%84%EB%A1%9C%ED%86%A0%EC%BD%9C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41563936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119</a:t>
            </a:fld>
            <a:endParaRPr lang="ko-KR" altLang="en-US"/>
          </a:p>
        </p:txBody>
      </p:sp>
    </p:spTree>
    <p:extLst>
      <p:ext uri="{BB962C8B-B14F-4D97-AF65-F5344CB8AC3E}">
        <p14:creationId xmlns:p14="http://schemas.microsoft.com/office/powerpoint/2010/main" val="2723502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120</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121</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122</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129</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130</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131</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132</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134</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135</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136</a:t>
            </a:fld>
            <a:endParaRPr lang="ko-KR" altLang="en-US"/>
          </a:p>
        </p:txBody>
      </p:sp>
    </p:spTree>
    <p:extLst>
      <p:ext uri="{BB962C8B-B14F-4D97-AF65-F5344CB8AC3E}">
        <p14:creationId xmlns:p14="http://schemas.microsoft.com/office/powerpoint/2010/main" val="18378799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검열 저항성</a:t>
            </a:r>
            <a:r>
              <a:rPr lang="en-US" altLang="ko-KR" dirty="0"/>
              <a:t>: https://brunch.co.kr/@dongha-sohn/7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137</a:t>
            </a:fld>
            <a:endParaRPr lang="ko-KR" altLang="en-US"/>
          </a:p>
        </p:txBody>
      </p:sp>
    </p:spTree>
    <p:extLst>
      <p:ext uri="{BB962C8B-B14F-4D97-AF65-F5344CB8AC3E}">
        <p14:creationId xmlns:p14="http://schemas.microsoft.com/office/powerpoint/2010/main" val="5023038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139</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141</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142</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143</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146</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149</a:t>
            </a:fld>
            <a:endParaRPr lang="ko-KR" altLang="en-US"/>
          </a:p>
        </p:txBody>
      </p:sp>
    </p:spTree>
    <p:extLst>
      <p:ext uri="{BB962C8B-B14F-4D97-AF65-F5344CB8AC3E}">
        <p14:creationId xmlns:p14="http://schemas.microsoft.com/office/powerpoint/2010/main" val="224800991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150</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152</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161</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http://wiki.hash.kr/index.php/%EB%8B%88%EB%AA%A8%EB%8B%89</a:t>
            </a:r>
          </a:p>
          <a:p>
            <a:r>
              <a:rPr lang="en-US" altLang="ko-KR" dirty="0"/>
              <a:t>https://github.com/bitcoin/bips/blob/master/bip-0039.mediawiki</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164</a:t>
            </a:fld>
            <a:endParaRPr lang="ko-KR" altLang="en-US"/>
          </a:p>
        </p:txBody>
      </p:sp>
    </p:spTree>
    <p:extLst>
      <p:ext uri="{BB962C8B-B14F-4D97-AF65-F5344CB8AC3E}">
        <p14:creationId xmlns:p14="http://schemas.microsoft.com/office/powerpoint/2010/main" val="202624434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165</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168</a:t>
            </a:fld>
            <a:endParaRPr lang="ko-KR" altLang="en-US"/>
          </a:p>
        </p:txBody>
      </p:sp>
    </p:spTree>
    <p:extLst>
      <p:ext uri="{BB962C8B-B14F-4D97-AF65-F5344CB8AC3E}">
        <p14:creationId xmlns:p14="http://schemas.microsoft.com/office/powerpoint/2010/main" val="30941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a:defRPr baseline="0">
                <a:latin typeface="Arial" panose="020B0604020202020204" pitchFamily="34" charset="0"/>
                <a:ea typeface="맑은 고딕" panose="020B0503020000020004" pitchFamily="50" charset="-127"/>
              </a:defRPr>
            </a:lvl1pPr>
            <a:lvl2pPr>
              <a:defRPr baseline="0">
                <a:latin typeface="Arial" panose="020B0604020202020204" pitchFamily="34" charset="0"/>
                <a:ea typeface="맑은 고딕" panose="020B0503020000020004" pitchFamily="50" charset="-127"/>
              </a:defRPr>
            </a:lvl2pPr>
            <a:lvl3pPr>
              <a:defRPr baseline="0">
                <a:latin typeface="Arial" panose="020B0604020202020204" pitchFamily="34" charset="0"/>
                <a:ea typeface="맑은 고딕" panose="020B0503020000020004" pitchFamily="50" charset="-127"/>
              </a:defRPr>
            </a:lvl3pPr>
            <a:lvl4pPr>
              <a:defRPr baseline="0">
                <a:latin typeface="Arial" panose="020B0604020202020204" pitchFamily="34" charset="0"/>
                <a:ea typeface="맑은 고딕" panose="020B0503020000020004" pitchFamily="50" charset="-127"/>
              </a:defRPr>
            </a:lvl4pPr>
            <a:lvl5pPr>
              <a:defRPr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2022-05-10</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33.sv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s://bridge.avax.network/"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0.wm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22.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pmg.csail.mit.edu/papers/osdi99.pdf" TargetMode="External"/></Relationships>
</file>

<file path=ppt/slides/_rels/slide1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arxiv.org/abs/1901.0716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1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46.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csrc.nist.gov/glossary/term/deterministic_random_bit_generator"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github.com/bitcoin/bips/blob/master/bip-0044.mediawiki" TargetMode="External"/><Relationship Id="rId2" Type="http://schemas.openxmlformats.org/officeDocument/2006/relationships/hyperlink" Target="https://github.com/satoshilabs/slips/blob/master/slip-0044.md"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github.com/bitcoin/bips/blob/master/bip-0039/english.txt" TargetMode="External"/><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hyperlink" Target="https://wikidocs.net/14511"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5" Type="http://schemas.openxmlformats.org/officeDocument/2006/relationships/hyperlink" Target="https://web3js.readthedocs.io/" TargetMode="External"/><Relationship Id="rId4" Type="http://schemas.openxmlformats.org/officeDocument/2006/relationships/hyperlink" Target="https://www.jsonrpc.org/specification" TargetMode="Externa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src.nist.gov/publications/detail/fips/197/fin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hyperlink" Target="https://csrc.nist.gov/news/1997/announcing-development-of-fips-for-advanced-encry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sv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secg.org/sec1-v2.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7"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namu.wiki/w/%EB%B9%84%EC%9E%94%ED%8B%B0%EC%9B%80%20%EC%9E%A5%EA%B5%B0%20%EB%AC%B8%EC%A0%9C" TargetMode="External"/><Relationship Id="rId5" Type="http://schemas.openxmlformats.org/officeDocument/2006/relationships/hyperlink" Target="https://ko.wikipedia.org/wiki/%EB%B9%84%EC%9E%94%ED%8B%B0%EC%9B%80_%EC%9E%A5%EC%95%A0_%ED%97%88%EC%9A%A9" TargetMode="External"/><Relationship Id="rId4" Type="http://schemas.openxmlformats.org/officeDocument/2006/relationships/hyperlink" Target="https://dl.acm.org/doi/10.1145/357172.357176"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어떤 블록을 선택할 것인가</a:t>
            </a:r>
            <a:r>
              <a:rPr lang="en-US" altLang="ko-KR" dirty="0"/>
              <a:t>?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342900" indent="-342900"/>
            <a:r>
              <a:rPr lang="en-US" altLang="ko-KR" sz="2500" dirty="0"/>
              <a:t>The longest chain: </a:t>
            </a:r>
            <a:r>
              <a:rPr lang="ko-KR" altLang="en-US" sz="2500" dirty="0"/>
              <a:t>블록 생성에 더 많은 에너지를 소모한 체인</a:t>
            </a:r>
            <a:endParaRPr lang="en-US" altLang="ko-KR" sz="2500" dirty="0"/>
          </a:p>
          <a:p>
            <a:pPr marL="702900" lvl="1" indent="-342900"/>
            <a:r>
              <a:rPr lang="en-US" altLang="ko-KR" sz="2300" dirty="0"/>
              <a:t>chainwork </a:t>
            </a:r>
            <a:r>
              <a:rPr lang="ko-KR" altLang="en-US" sz="2300" dirty="0"/>
              <a:t>가 높은 체인을 선택 </a:t>
            </a:r>
            <a:r>
              <a:rPr lang="en-US" altLang="ko-KR" sz="2300" dirty="0"/>
              <a:t>(</a:t>
            </a:r>
            <a:r>
              <a:rPr lang="ko-KR" altLang="en-US" sz="2300" dirty="0"/>
              <a:t>이전 블록 </a:t>
            </a:r>
            <a:r>
              <a:rPr lang="en-US" altLang="ko-KR" sz="2300" dirty="0"/>
              <a:t>chainwork</a:t>
            </a:r>
            <a:r>
              <a:rPr lang="ko-KR" altLang="en-US" sz="2300" dirty="0"/>
              <a:t>와 </a:t>
            </a:r>
            <a:r>
              <a:rPr lang="en-US" altLang="ko-KR" sz="2300" dirty="0"/>
              <a:t>difficult</a:t>
            </a:r>
            <a:r>
              <a:rPr lang="ko-KR" altLang="en-US" sz="2300" dirty="0"/>
              <a:t>만 영향 </a:t>
            </a:r>
            <a:r>
              <a:rPr lang="en-US" altLang="ko-KR" sz="2300" dirty="0"/>
              <a:t>-&gt; </a:t>
            </a:r>
            <a:r>
              <a:rPr lang="ko-KR" altLang="en-US" sz="2300" dirty="0"/>
              <a:t>가장 긴 체인 선택</a:t>
            </a:r>
            <a:r>
              <a:rPr lang="en-US" altLang="ko-KR" sz="2300" dirty="0"/>
              <a:t>)</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a:t>Bitcoin </a:t>
            </a:r>
            <a:r>
              <a:rPr lang="en-US" altLang="ko-KR" dirty="0" err="1"/>
              <a:t>PoW</a:t>
            </a:r>
            <a:r>
              <a:rPr lang="en-US" altLang="ko-KR" dirty="0"/>
              <a:t>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292993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348265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348529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348793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32697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349454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498187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29799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492130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합의 </a:t>
            </a:r>
            <a:r>
              <a:rPr lang="en-US" altLang="ko-KR" dirty="0"/>
              <a:t>(Consensus)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p>
        </p:txBody>
      </p:sp>
    </p:spTree>
    <p:extLst>
      <p:ext uri="{BB962C8B-B14F-4D97-AF65-F5344CB8AC3E}">
        <p14:creationId xmlns:p14="http://schemas.microsoft.com/office/powerpoint/2010/main" val="35521926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어떤 블록을 선택할 것인가</a:t>
            </a:r>
            <a:r>
              <a:rPr lang="en-US" altLang="ko-KR" sz="2500" dirty="0"/>
              <a:t>?</a:t>
            </a:r>
          </a:p>
          <a:p>
            <a:r>
              <a:rPr lang="ko-KR" altLang="en-US" dirty="0"/>
              <a:t>가장 긴 체인을 선택</a:t>
            </a:r>
            <a:endParaRPr lang="en-US" altLang="ko-KR" dirty="0"/>
          </a:p>
          <a:p>
            <a:r>
              <a:rPr lang="en-US" altLang="ko-KR" dirty="0"/>
              <a:t>GHOST </a:t>
            </a:r>
            <a:r>
              <a:rPr lang="ko-KR" altLang="en-US" dirty="0"/>
              <a:t>프로토콜 </a:t>
            </a:r>
            <a:r>
              <a:rPr lang="en-US" altLang="ko-KR" dirty="0"/>
              <a:t>(Greedy Heaviest Object subtree protocol)</a:t>
            </a:r>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소개된 프로토콜</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474520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2</a:t>
            </a:r>
            <a:r>
              <a:rPr lang="ko-KR" altLang="en-US" dirty="0"/>
              <a:t>개 이상의 노드가 동시에 블록을 생성한다면</a:t>
            </a:r>
            <a:r>
              <a:rPr lang="en-US" altLang="ko-KR" dirty="0"/>
              <a:t>?</a:t>
            </a:r>
          </a:p>
          <a:p>
            <a:r>
              <a:rPr lang="en-US" altLang="ko-KR" dirty="0">
                <a:hlinkClick r:id="rId3"/>
              </a:rPr>
              <a:t>https://taeyonghwang.github.io/ethereum/uncle-reward/</a:t>
            </a:r>
            <a:endParaRPr lang="en-US" altLang="ko-KR" dirty="0"/>
          </a:p>
          <a:p>
            <a:r>
              <a:rPr lang="en-US" altLang="ko-KR" dirty="0"/>
              <a:t>GHOST (Greedy Heaviest Object </a:t>
            </a:r>
            <a:r>
              <a:rPr lang="en-US" altLang="ko-KR" dirty="0" err="1"/>
              <a:t>SubTree</a:t>
            </a:r>
            <a:r>
              <a:rPr lang="en-US" altLang="ko-KR" dirty="0"/>
              <a:t>) Protocol</a:t>
            </a:r>
          </a:p>
          <a:p>
            <a:pPr lvl="1"/>
            <a:r>
              <a:rPr lang="en-US" altLang="ko-KR" dirty="0"/>
              <a:t>Bitcoin : Longest Chain Selection </a:t>
            </a:r>
          </a:p>
          <a:p>
            <a:pPr lvl="1"/>
            <a:r>
              <a:rPr lang="en-US" altLang="ko-KR" dirty="0"/>
              <a:t>Ethereum : Heaviest Chain Selection</a:t>
            </a:r>
          </a:p>
          <a:p>
            <a:pPr lvl="2"/>
            <a:r>
              <a:rPr lang="en-US" altLang="ko-KR" dirty="0"/>
              <a:t>Heaviest : </a:t>
            </a:r>
            <a:r>
              <a:rPr lang="ko-KR" altLang="en-US" dirty="0"/>
              <a:t>각</a:t>
            </a:r>
            <a:r>
              <a:rPr lang="en-US" altLang="ko-KR" dirty="0"/>
              <a:t> </a:t>
            </a:r>
            <a:r>
              <a:rPr lang="ko-KR" altLang="en-US" dirty="0"/>
              <a:t>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이더리움 </a:t>
            </a:r>
            <a:r>
              <a:rPr lang="en-US" altLang="ko-KR" dirty="0"/>
              <a:t>:</a:t>
            </a:r>
            <a:r>
              <a:rPr lang="ko-KR" altLang="en-US" dirty="0"/>
              <a:t> </a:t>
            </a:r>
            <a:r>
              <a:rPr lang="en-US" altLang="ko-KR" dirty="0"/>
              <a:t>modified GHOST protocol (7</a:t>
            </a:r>
            <a:r>
              <a:rPr lang="ko-KR" altLang="en-US" dirty="0"/>
              <a:t>단계 레벨만 포함</a:t>
            </a:r>
            <a:r>
              <a:rPr lang="en-US" altLang="ko-KR" dirty="0"/>
              <a:t>)</a:t>
            </a:r>
            <a:endParaRPr lang="ko-KR" altLang="en-US"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ko-KR" altLang="en-US" dirty="0"/>
              <a:t>포크</a:t>
            </a:r>
            <a:r>
              <a:rPr lang="en-US" altLang="ko-KR" dirty="0"/>
              <a:t>(fork)</a:t>
            </a:r>
            <a:endParaRPr lang="ko-KR" altLang="en-US" dirty="0"/>
          </a:p>
        </p:txBody>
      </p:sp>
    </p:spTree>
    <p:extLst>
      <p:ext uri="{BB962C8B-B14F-4D97-AF65-F5344CB8AC3E}">
        <p14:creationId xmlns:p14="http://schemas.microsoft.com/office/powerpoint/2010/main" val="9576600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00110"/>
          </a:xfrm>
          <a:prstGeom prst="rect">
            <a:avLst/>
          </a:prstGeom>
          <a:noFill/>
        </p:spPr>
        <p:txBody>
          <a:bodyPr wrap="square" rtlCol="0">
            <a:spAutoFit/>
          </a:bodyPr>
          <a:lstStyle/>
          <a:p>
            <a:r>
              <a:rPr lang="ko-KR" altLang="en-US" sz="2000" dirty="0">
                <a:solidFill>
                  <a:schemeClr val="bg1">
                    <a:lumMod val="85000"/>
                  </a:schemeClr>
                </a:solidFill>
                <a:latin typeface="Arial" panose="020B0604020202020204" pitchFamily="34" charset="0"/>
              </a:rPr>
              <a:t>이중 지불</a:t>
            </a:r>
            <a:r>
              <a:rPr lang="en-US" altLang="ko-KR" sz="2000" dirty="0">
                <a:solidFill>
                  <a:schemeClr val="bg1">
                    <a:lumMod val="85000"/>
                  </a:schemeClr>
                </a:solidFill>
                <a:latin typeface="Arial" panose="020B0604020202020204" pitchFamily="34" charset="0"/>
              </a:rPr>
              <a:t>(Double-spending) : </a:t>
            </a:r>
            <a:r>
              <a:rPr lang="ko-KR" altLang="en-US" sz="2000" dirty="0">
                <a:solidFill>
                  <a:schemeClr val="bg1">
                    <a:lumMod val="85000"/>
                  </a:schemeClr>
                </a:solidFill>
                <a:latin typeface="Arial" panose="020B0604020202020204" pitchFamily="34" charset="0"/>
              </a:rPr>
              <a:t>동일 디지털 토큰을 두 번 이상 사용</a:t>
            </a:r>
            <a:endParaRPr lang="ko-KR" altLang="en-US" sz="20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dirty="0"/>
              <a:t>레이스 어택</a:t>
            </a:r>
            <a:r>
              <a:rPr lang="en-US" altLang="ko-KR"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dirty="0"/>
              <a:t>피니 어택 </a:t>
            </a:r>
            <a:r>
              <a:rPr lang="en-US" altLang="ko-KR" dirty="0"/>
              <a:t>(Finney Attack) -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lstStyle/>
          <a:p>
            <a:r>
              <a:rPr lang="ko-KR" altLang="en-US" dirty="0"/>
              <a:t>벡터 </a:t>
            </a:r>
            <a:r>
              <a:rPr lang="en-US" altLang="ko-KR" dirty="0"/>
              <a:t>76 </a:t>
            </a:r>
            <a:r>
              <a:rPr lang="ko-KR" altLang="en-US" dirty="0"/>
              <a:t>어택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dirty="0"/>
              <a:t>리플레이 어택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buNone/>
            </a:pPr>
            <a:r>
              <a:rPr lang="ko-KR" altLang="en-US" dirty="0" err="1"/>
              <a:t>비트코인</a:t>
            </a:r>
            <a:endParaRPr lang="en-US" altLang="ko-KR" dirty="0"/>
          </a:p>
          <a:p>
            <a:pPr marL="285750" indent="-285750"/>
            <a:r>
              <a:rPr lang="ko-KR" altLang="en-US" sz="1600" dirty="0"/>
              <a:t>신뢰가 아닌 암호학적인 증명에 기반한 전자 화폐 시스템 </a:t>
            </a:r>
            <a:endParaRPr lang="en-US" altLang="ko-KR" sz="1600" dirty="0"/>
          </a:p>
          <a:p>
            <a:pPr marL="285750" indent="-285750"/>
            <a:r>
              <a:rPr lang="ko-KR" altLang="en-US" sz="1600" dirty="0"/>
              <a:t>탈중앙화 디지털 자산의 첫 번째 사례</a:t>
            </a:r>
            <a:endParaRPr lang="en-US" altLang="ko-KR" sz="1600" dirty="0"/>
          </a:p>
          <a:p>
            <a:pPr marL="285750" indent="-285750"/>
            <a:r>
              <a:rPr lang="ko-KR" altLang="en-US" sz="1600" dirty="0"/>
              <a:t>분산 합의 </a:t>
            </a:r>
            <a:r>
              <a:rPr lang="ko-KR" altLang="en-US" sz="1600" dirty="0" err="1"/>
              <a:t>수단으로서의</a:t>
            </a:r>
            <a:r>
              <a:rPr lang="ko-KR" altLang="en-US" sz="1600" dirty="0"/>
              <a:t> 블록체인 기술</a:t>
            </a:r>
            <a:endParaRPr lang="en-US" altLang="ko-KR" sz="1600" dirty="0"/>
          </a:p>
          <a:p>
            <a:pPr indent="0">
              <a:buNone/>
            </a:pPr>
            <a:endParaRPr lang="en-US" altLang="ko-KR" sz="1600" dirty="0"/>
          </a:p>
          <a:p>
            <a:pPr indent="0">
              <a:buNone/>
            </a:pPr>
            <a:r>
              <a:rPr lang="ko-KR" altLang="en-US" dirty="0" err="1"/>
              <a:t>이더리움</a:t>
            </a:r>
            <a:endParaRPr lang="en-US" altLang="ko-KR" dirty="0"/>
          </a:p>
          <a:p>
            <a:pPr marL="285750" indent="-285750"/>
            <a:r>
              <a:rPr lang="ko-KR" altLang="en-US" sz="1600" dirty="0"/>
              <a:t>스마트 </a:t>
            </a:r>
            <a:r>
              <a:rPr lang="ko-KR" altLang="en-US" sz="1600" dirty="0" err="1"/>
              <a:t>컨트랙트와</a:t>
            </a:r>
            <a:r>
              <a:rPr lang="ko-KR" altLang="en-US" sz="1600" dirty="0"/>
              <a:t> </a:t>
            </a:r>
            <a:r>
              <a:rPr lang="ko-KR" altLang="en-US" sz="1600" dirty="0" err="1"/>
              <a:t>탈중앙화된</a:t>
            </a:r>
            <a:r>
              <a:rPr lang="ko-KR" altLang="en-US" sz="1600" dirty="0"/>
              <a:t> 어플리케이션 플랫폼</a:t>
            </a:r>
            <a:endParaRPr lang="en-US" altLang="ko-KR" sz="1600" dirty="0"/>
          </a:p>
          <a:p>
            <a:pPr marL="285750" indent="-285750"/>
            <a:r>
              <a:rPr lang="ko-KR" altLang="en-US" sz="1600" dirty="0" err="1"/>
              <a:t>튜링완전</a:t>
            </a:r>
            <a:r>
              <a:rPr lang="en-US" altLang="ko-KR" sz="1600" dirty="0"/>
              <a:t>(</a:t>
            </a:r>
            <a:r>
              <a:rPr lang="en-US" altLang="ko-KR" sz="1600" dirty="0" err="1"/>
              <a:t>turing</a:t>
            </a:r>
            <a:r>
              <a:rPr lang="en-US" altLang="ko-KR" sz="1600" dirty="0"/>
              <a:t>-complete) </a:t>
            </a:r>
            <a:r>
              <a:rPr lang="ko-KR" altLang="en-US" sz="1600" dirty="0"/>
              <a:t>프로그래밍 언어 지원 블록체인</a:t>
            </a:r>
            <a:endParaRPr lang="en-US" altLang="ko-KR" sz="1600" dirty="0"/>
          </a:p>
          <a:p>
            <a:pPr marL="285750" indent="-285750"/>
            <a:r>
              <a:rPr lang="ko-KR" altLang="en-US" sz="1600" dirty="0"/>
              <a:t>규칙에 따라 </a:t>
            </a:r>
            <a:r>
              <a:rPr lang="en-US" altLang="ko-KR" sz="1600" dirty="0"/>
              <a:t>'</a:t>
            </a:r>
            <a:r>
              <a:rPr lang="ko-KR" altLang="en-US" sz="1600" dirty="0"/>
              <a:t>상태</a:t>
            </a:r>
            <a:r>
              <a:rPr lang="en-US" altLang="ko-KR" sz="1600" dirty="0"/>
              <a:t>'</a:t>
            </a:r>
            <a:r>
              <a:rPr lang="ko-KR" altLang="en-US" sz="1600" dirty="0"/>
              <a:t>를 변환시키는 기능이 포함된 </a:t>
            </a:r>
            <a:r>
              <a:rPr lang="en-US" altLang="ko-KR" sz="1600" dirty="0"/>
              <a:t>"</a:t>
            </a:r>
            <a:r>
              <a:rPr lang="ko-KR" altLang="en-US" sz="1600" dirty="0"/>
              <a:t>계약</a:t>
            </a:r>
            <a:r>
              <a:rPr lang="en-US" altLang="ko-KR" sz="1600" dirty="0"/>
              <a:t>(contracts)"</a:t>
            </a:r>
            <a:r>
              <a:rPr lang="ko-KR" altLang="en-US" sz="1600" dirty="0"/>
              <a:t> 작성 가능</a:t>
            </a:r>
            <a:endParaRPr lang="en-US" altLang="ko-KR" sz="1600" dirty="0"/>
          </a:p>
          <a:p>
            <a:pPr marL="285750" indent="-285750"/>
            <a:r>
              <a:rPr lang="ko-KR" altLang="en-US" sz="1600" dirty="0"/>
              <a:t>거의 모든 형태의 어플리케이션을 만들어낼 수 있도록 지원</a:t>
            </a:r>
            <a:endParaRPr lang="en-US" altLang="ko-KR" sz="1600" dirty="0"/>
          </a:p>
          <a:p>
            <a:pPr marL="285750" indent="-285750"/>
            <a:endParaRPr lang="en-US" altLang="ko-KR" dirty="0"/>
          </a:p>
          <a:p>
            <a:pPr marL="285750" indent="-285750"/>
            <a:endParaRPr lang="en-US" altLang="ko-KR" dirty="0"/>
          </a:p>
          <a:p>
            <a:pPr marL="285750" indent="-285750"/>
            <a:endParaRPr lang="en-US" altLang="ko-KR" dirty="0"/>
          </a:p>
          <a:p>
            <a:pPr marL="285750" indent="-285750"/>
            <a:endParaRPr lang="en-US" altLang="ko-KR" dirty="0"/>
          </a:p>
          <a:p>
            <a:pPr indent="0">
              <a:buNone/>
            </a:pPr>
            <a:endParaRPr lang="en-US" altLang="ko-KR" sz="1600" dirty="0"/>
          </a:p>
          <a:p>
            <a:pPr indent="0">
              <a:buNone/>
            </a:pPr>
            <a:endParaRPr lang="ko-KR" altLang="en-US"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Tree>
    <p:extLst>
      <p:ext uri="{BB962C8B-B14F-4D97-AF65-F5344CB8AC3E}">
        <p14:creationId xmlns:p14="http://schemas.microsoft.com/office/powerpoint/2010/main" val="28639430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a:bodyPr>
          <a:lstStyle/>
          <a:p>
            <a:pPr indent="0">
              <a:buNone/>
            </a:pPr>
            <a:r>
              <a:rPr lang="en-US" altLang="ko-KR" sz="2200" dirty="0"/>
              <a:t>51% </a:t>
            </a:r>
            <a:r>
              <a:rPr lang="ko-KR" altLang="en-US" sz="2200" dirty="0"/>
              <a:t>공격</a:t>
            </a:r>
            <a:endParaRPr lang="en-US" altLang="ko-KR" sz="2200"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a:t>
            </a:r>
            <a:r>
              <a:rPr lang="ko-KR" altLang="en-US" dirty="0" err="1"/>
              <a:t>발꿀</a:t>
            </a:r>
            <a:r>
              <a:rPr lang="ko-KR" altLang="en-US" dirty="0"/>
              <a:t>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dirty="0"/>
              <a:t>이클립스 어택</a:t>
            </a:r>
            <a:endParaRPr lang="en-US" altLang="ko-KR" sz="2200"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블록체인 레벨 공격</a:t>
            </a:r>
          </a:p>
        </p:txBody>
      </p:sp>
    </p:spTree>
    <p:extLst>
      <p:ext uri="{BB962C8B-B14F-4D97-AF65-F5344CB8AC3E}">
        <p14:creationId xmlns:p14="http://schemas.microsoft.com/office/powerpoint/2010/main" val="14998150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dirty="0"/>
              <a:t>완결성</a:t>
            </a:r>
            <a:r>
              <a:rPr lang="en-US" altLang="ko-KR" sz="2000"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dirty="0" err="1"/>
              <a:t>컨펌</a:t>
            </a:r>
            <a:r>
              <a:rPr lang="ko-KR" altLang="en-US" sz="2000" dirty="0"/>
              <a:t> </a:t>
            </a:r>
            <a:r>
              <a:rPr lang="en-US" altLang="ko-KR" sz="2000"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endParaRPr lang="ko-KR" altLang="en-US"/>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86DD71-7922-4A35-8D67-5CE141F30778}"/>
              </a:ext>
            </a:extLst>
          </p:cNvPr>
          <p:cNvSpPr>
            <a:spLocks noGrp="1"/>
          </p:cNvSpPr>
          <p:nvPr>
            <p:ph idx="1"/>
          </p:nvPr>
        </p:nvSpPr>
        <p:spPr>
          <a:xfrm>
            <a:off x="241299" y="674859"/>
            <a:ext cx="11683999" cy="6099651"/>
          </a:xfrm>
        </p:spPr>
        <p:txBody>
          <a:bodyPr>
            <a:normAutofit/>
          </a:bodyPr>
          <a:lstStyle/>
          <a:p>
            <a:r>
              <a:rPr lang="ko-KR" altLang="en-US" dirty="0"/>
              <a:t> 고스트 프로토콜</a:t>
            </a:r>
            <a:r>
              <a:rPr lang="en-US" altLang="ko-KR" dirty="0"/>
              <a:t>(ghost protocol)</a:t>
            </a:r>
            <a:r>
              <a:rPr lang="ko-KR" altLang="en-US" dirty="0"/>
              <a:t>의 </a:t>
            </a:r>
            <a:r>
              <a:rPr lang="en-US" altLang="ko-KR" dirty="0"/>
              <a:t>7</a:t>
            </a:r>
            <a:r>
              <a:rPr lang="ko-KR" altLang="en-US" dirty="0"/>
              <a:t>단계 레벨만 포함한 수정된 버전의 고스트 프로토콜</a:t>
            </a:r>
            <a:endParaRPr lang="en-US" altLang="ko-KR" dirty="0"/>
          </a:p>
          <a:p>
            <a:r>
              <a:rPr lang="ko-KR" altLang="en-US" dirty="0"/>
              <a:t>고아블록들 중 일부를 </a:t>
            </a:r>
            <a:r>
              <a:rPr lang="ko-KR" altLang="en-US" dirty="0" err="1"/>
              <a:t>엉클블록으로</a:t>
            </a:r>
            <a:r>
              <a:rPr lang="ko-KR" altLang="en-US" dirty="0"/>
              <a:t> 받아들여 네트워크에 해시를 안정적으로 가져간다</a:t>
            </a:r>
            <a:r>
              <a:rPr lang="en-US" altLang="ko-KR" dirty="0"/>
              <a:t>. </a:t>
            </a:r>
            <a:r>
              <a:rPr lang="ko-KR" altLang="en-US" dirty="0"/>
              <a:t>이를 통해 블록 생성시간을 단축하여 많은 트랜잭션을 처리할 수 있게 되며</a:t>
            </a:r>
            <a:r>
              <a:rPr lang="en-US" altLang="ko-KR" dirty="0"/>
              <a:t>, </a:t>
            </a:r>
            <a:r>
              <a:rPr lang="ko-KR" altLang="en-US" dirty="0"/>
              <a:t>블록의 생성부터 합의까지의 과정이 </a:t>
            </a:r>
            <a:r>
              <a:rPr lang="ko-KR" altLang="en-US" dirty="0" err="1"/>
              <a:t>빨라짐에</a:t>
            </a:r>
            <a:r>
              <a:rPr lang="ko-KR" altLang="en-US" dirty="0"/>
              <a:t> 따라서 트랜잭션의 처리 속도가 단축된다</a:t>
            </a:r>
            <a:r>
              <a:rPr lang="en-US" altLang="ko-KR" dirty="0"/>
              <a:t>. </a:t>
            </a:r>
            <a:r>
              <a:rPr lang="ko-KR" altLang="en-US" dirty="0"/>
              <a:t>채굴자들은 </a:t>
            </a:r>
            <a:r>
              <a:rPr lang="ko-KR" altLang="en-US" dirty="0" err="1"/>
              <a:t>엉클블록</a:t>
            </a:r>
            <a:r>
              <a:rPr lang="ko-KR" altLang="en-US" dirty="0"/>
              <a:t> 생성에 대한 보상을 받을 수 있고</a:t>
            </a:r>
            <a:r>
              <a:rPr lang="en-US" altLang="ko-KR" dirty="0"/>
              <a:t>, </a:t>
            </a:r>
            <a:r>
              <a:rPr lang="ko-KR" altLang="en-US" dirty="0"/>
              <a:t>채굴자들의 해시파워를 효율적으로 사용할 수 있으므로 보다 안정적인 네트워크와 빠른 처리속도를 유지할 수 있다</a:t>
            </a:r>
            <a:r>
              <a:rPr lang="en-US" altLang="ko-KR" dirty="0"/>
              <a:t>.</a:t>
            </a:r>
          </a:p>
          <a:p>
            <a:r>
              <a:rPr lang="ko-KR" altLang="en-US" dirty="0" err="1"/>
              <a:t>더리움의</a:t>
            </a:r>
            <a:r>
              <a:rPr lang="ko-KR" altLang="en-US" dirty="0"/>
              <a:t> 고스트 프로토콜에 대한 문제인식은</a:t>
            </a:r>
            <a:r>
              <a:rPr lang="en-US" altLang="ko-KR" dirty="0"/>
              <a:t>, </a:t>
            </a:r>
            <a:r>
              <a:rPr lang="ko-KR" altLang="en-US" dirty="0"/>
              <a:t>빠른 확인시간을 가지고 있는 블록체인들이 높은 고아블록 비율로 인해 보안성 저하라는 문제를 겪고 있다는 것인데</a:t>
            </a:r>
            <a:r>
              <a:rPr lang="en-US" altLang="ko-KR" dirty="0"/>
              <a:t>, </a:t>
            </a:r>
            <a:r>
              <a:rPr lang="ko-KR" altLang="en-US" dirty="0"/>
              <a:t>이는 블록들이 네트워크를 통해 전파되는데 일정한 시간이 걸리기 때문이라는 것이다</a:t>
            </a:r>
            <a:endParaRPr lang="en-US" altLang="ko-KR" dirty="0"/>
          </a:p>
          <a:p>
            <a:r>
              <a:rPr lang="ko-KR" altLang="en-US" dirty="0"/>
              <a:t>만일 </a:t>
            </a:r>
            <a:r>
              <a:rPr lang="ko-KR" altLang="en-US" dirty="0" err="1"/>
              <a:t>채굴자</a:t>
            </a:r>
            <a:r>
              <a:rPr lang="ko-KR" altLang="en-US" dirty="0"/>
              <a:t> </a:t>
            </a:r>
            <a:r>
              <a:rPr lang="en-US" altLang="ko-KR" dirty="0"/>
              <a:t>A</a:t>
            </a:r>
            <a:r>
              <a:rPr lang="ko-KR" altLang="en-US" dirty="0"/>
              <a:t>가 하나의 블록을 채굴했는데</a:t>
            </a:r>
            <a:r>
              <a:rPr lang="en-US" altLang="ko-KR" dirty="0"/>
              <a:t>, </a:t>
            </a:r>
            <a:r>
              <a:rPr lang="ko-KR" altLang="en-US" dirty="0"/>
              <a:t>이 블록이 </a:t>
            </a:r>
            <a:r>
              <a:rPr lang="ko-KR" altLang="en-US" dirty="0" err="1"/>
              <a:t>채굴자</a:t>
            </a:r>
            <a:r>
              <a:rPr lang="ko-KR" altLang="en-US" dirty="0"/>
              <a:t> </a:t>
            </a:r>
            <a:r>
              <a:rPr lang="en-US" altLang="ko-KR" dirty="0"/>
              <a:t>B</a:t>
            </a:r>
            <a:r>
              <a:rPr lang="ko-KR" altLang="en-US" dirty="0"/>
              <a:t>에게 전파되기 전에 </a:t>
            </a:r>
            <a:r>
              <a:rPr lang="ko-KR" altLang="en-US" dirty="0" err="1"/>
              <a:t>채굴자</a:t>
            </a:r>
            <a:r>
              <a:rPr lang="ko-KR" altLang="en-US" dirty="0"/>
              <a:t> </a:t>
            </a:r>
            <a:r>
              <a:rPr lang="en-US" altLang="ko-KR" dirty="0"/>
              <a:t>B</a:t>
            </a:r>
            <a:r>
              <a:rPr lang="ko-KR" altLang="en-US" dirty="0"/>
              <a:t>가 다른 또 하나의 블록을 채굴했다고 하면</a:t>
            </a:r>
            <a:r>
              <a:rPr lang="en-US" altLang="ko-KR" dirty="0"/>
              <a:t>, </a:t>
            </a:r>
            <a:r>
              <a:rPr lang="ko-KR" altLang="en-US" dirty="0" err="1"/>
              <a:t>채굴자</a:t>
            </a:r>
            <a:r>
              <a:rPr lang="ko-KR" altLang="en-US" dirty="0"/>
              <a:t> </a:t>
            </a:r>
            <a:r>
              <a:rPr lang="en-US" altLang="ko-KR" dirty="0"/>
              <a:t>B</a:t>
            </a:r>
            <a:r>
              <a:rPr lang="ko-KR" altLang="en-US" dirty="0"/>
              <a:t>의 블록은 결국 낭비될 것이고</a:t>
            </a:r>
            <a:r>
              <a:rPr lang="en-US" altLang="ko-KR" dirty="0"/>
              <a:t>, </a:t>
            </a:r>
            <a:r>
              <a:rPr lang="ko-KR" altLang="en-US" dirty="0"/>
              <a:t>네트워크 보안에 기여하지 못하게 될 것이다</a:t>
            </a:r>
            <a:endParaRPr lang="en-US" altLang="ko-KR" dirty="0"/>
          </a:p>
          <a:p>
            <a:r>
              <a:rPr lang="ko-KR" altLang="en-US" dirty="0"/>
              <a:t>중앙집중화 문제도 있다</a:t>
            </a:r>
            <a:r>
              <a:rPr lang="en-US" altLang="ko-KR" dirty="0"/>
              <a:t>. </a:t>
            </a:r>
            <a:r>
              <a:rPr lang="ko-KR" altLang="en-US" dirty="0"/>
              <a:t>만일 </a:t>
            </a:r>
            <a:r>
              <a:rPr lang="ko-KR" altLang="en-US" dirty="0" err="1"/>
              <a:t>채굴자</a:t>
            </a:r>
            <a:r>
              <a:rPr lang="ko-KR" altLang="en-US" dirty="0"/>
              <a:t> </a:t>
            </a:r>
            <a:r>
              <a:rPr lang="en-US" altLang="ko-KR" dirty="0"/>
              <a:t>A</a:t>
            </a:r>
            <a:r>
              <a:rPr lang="ko-KR" altLang="en-US" dirty="0"/>
              <a:t>가 </a:t>
            </a:r>
            <a:r>
              <a:rPr lang="en-US" altLang="ko-KR" dirty="0"/>
              <a:t>30%</a:t>
            </a:r>
            <a:r>
              <a:rPr lang="ko-KR" altLang="en-US" dirty="0"/>
              <a:t>의 해시파워를</a:t>
            </a:r>
            <a:r>
              <a:rPr lang="en-US" altLang="ko-KR" dirty="0"/>
              <a:t>, </a:t>
            </a:r>
            <a:r>
              <a:rPr lang="ko-KR" altLang="en-US" dirty="0"/>
              <a:t>그리고 </a:t>
            </a:r>
            <a:r>
              <a:rPr lang="en-US" altLang="ko-KR" dirty="0"/>
              <a:t>B</a:t>
            </a:r>
            <a:r>
              <a:rPr lang="ko-KR" altLang="en-US" dirty="0"/>
              <a:t>가 </a:t>
            </a:r>
            <a:r>
              <a:rPr lang="en-US" altLang="ko-KR" dirty="0"/>
              <a:t>10%</a:t>
            </a:r>
            <a:r>
              <a:rPr lang="ko-KR" altLang="en-US" dirty="0"/>
              <a:t>의 해시파워를 가지고 있다면</a:t>
            </a:r>
            <a:r>
              <a:rPr lang="en-US" altLang="ko-KR" dirty="0"/>
              <a:t>, A</a:t>
            </a:r>
            <a:r>
              <a:rPr lang="ko-KR" altLang="en-US" dirty="0"/>
              <a:t>가 고아블록을 생성할 위험성은 매번 </a:t>
            </a:r>
            <a:r>
              <a:rPr lang="en-US" altLang="ko-KR" dirty="0"/>
              <a:t>70%</a:t>
            </a:r>
            <a:r>
              <a:rPr lang="ko-KR" altLang="en-US" dirty="0"/>
              <a:t>가 될 것이고</a:t>
            </a:r>
            <a:r>
              <a:rPr lang="en-US" altLang="ko-KR" dirty="0"/>
              <a:t>, </a:t>
            </a:r>
            <a:r>
              <a:rPr lang="ko-KR" altLang="en-US" dirty="0"/>
              <a:t>반면 </a:t>
            </a:r>
            <a:r>
              <a:rPr lang="en-US" altLang="ko-KR" dirty="0"/>
              <a:t>B</a:t>
            </a:r>
            <a:r>
              <a:rPr lang="ko-KR" altLang="en-US" dirty="0"/>
              <a:t>는 매번 </a:t>
            </a:r>
            <a:r>
              <a:rPr lang="en-US" altLang="ko-KR" dirty="0"/>
              <a:t>90%</a:t>
            </a:r>
            <a:r>
              <a:rPr lang="ko-KR" altLang="en-US" dirty="0"/>
              <a:t>의 경우에 고아블록을 생성하게 될 위험성을 가지고 있다</a:t>
            </a:r>
            <a:endParaRPr lang="en-US" altLang="ko-KR" dirty="0"/>
          </a:p>
          <a:p>
            <a:r>
              <a:rPr lang="ko-KR" altLang="en-US" dirty="0"/>
              <a:t> 어느 체인이 가장 긴 것인지 계산할 때</a:t>
            </a:r>
            <a:r>
              <a:rPr lang="en-US" altLang="ko-KR" dirty="0"/>
              <a:t>, </a:t>
            </a:r>
            <a:r>
              <a:rPr lang="ko-KR" altLang="en-US" dirty="0"/>
              <a:t>고아블록도 포함함으로써 네트워크 보안 손실 문제를 해결</a:t>
            </a:r>
            <a:endParaRPr lang="en-US" altLang="ko-KR" dirty="0"/>
          </a:p>
          <a:p>
            <a:r>
              <a:rPr lang="ko-KR" altLang="en-US" dirty="0"/>
              <a:t> 블록의 모블록과 그 </a:t>
            </a:r>
            <a:r>
              <a:rPr lang="ko-KR" altLang="en-US" dirty="0" err="1"/>
              <a:t>조상뿐만</a:t>
            </a:r>
            <a:r>
              <a:rPr lang="ko-KR" altLang="en-US" dirty="0"/>
              <a:t> 아니라 그 블록의 삼촌까지도 더한다는 것</a:t>
            </a:r>
            <a:endParaRPr lang="en-US" altLang="ko-KR" dirty="0"/>
          </a:p>
          <a:p>
            <a:endParaRPr lang="ko-KR" altLang="en-US" dirty="0"/>
          </a:p>
        </p:txBody>
      </p:sp>
      <p:sp>
        <p:nvSpPr>
          <p:cNvPr id="3" name="제목 2">
            <a:extLst>
              <a:ext uri="{FF2B5EF4-FFF2-40B4-BE49-F238E27FC236}">
                <a16:creationId xmlns:a16="http://schemas.microsoft.com/office/drawing/2014/main" id="{B412491E-0787-46EC-8460-47BB7EA5B256}"/>
              </a:ext>
            </a:extLst>
          </p:cNvPr>
          <p:cNvSpPr>
            <a:spLocks noGrp="1"/>
          </p:cNvSpPr>
          <p:nvPr>
            <p:ph type="title"/>
          </p:nvPr>
        </p:nvSpPr>
        <p:spPr/>
        <p:txBody>
          <a:bodyPr/>
          <a:lstStyle/>
          <a:p>
            <a:r>
              <a:rPr lang="ko-KR" altLang="en-US" dirty="0"/>
              <a:t>이더리움 </a:t>
            </a:r>
            <a:r>
              <a:rPr lang="en-US" altLang="ko-KR" dirty="0" err="1"/>
              <a:t>PoW</a:t>
            </a:r>
            <a:r>
              <a:rPr lang="en-US" altLang="ko-KR" dirty="0"/>
              <a:t> [ modified GHOST ] </a:t>
            </a:r>
            <a:endParaRPr lang="ko-KR" altLang="en-US" dirty="0"/>
          </a:p>
        </p:txBody>
      </p:sp>
    </p:spTree>
    <p:extLst>
      <p:ext uri="{BB962C8B-B14F-4D97-AF65-F5344CB8AC3E}">
        <p14:creationId xmlns:p14="http://schemas.microsoft.com/office/powerpoint/2010/main" val="15080496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190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337BA0-5CC3-44B2-A419-7301FC4461C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5607705B-759F-455F-96F7-20F00205F03E}"/>
              </a:ext>
            </a:extLst>
          </p:cNvPr>
          <p:cNvSpPr>
            <a:spLocks noGrp="1"/>
          </p:cNvSpPr>
          <p:nvPr>
            <p:ph type="title"/>
          </p:nvPr>
        </p:nvSpPr>
        <p:spPr/>
        <p:txBody>
          <a:bodyPr/>
          <a:lstStyle/>
          <a:p>
            <a:r>
              <a:rPr lang="en-US" altLang="ko-KR" dirty="0"/>
              <a:t>Bitcoin </a:t>
            </a:r>
            <a:r>
              <a:rPr lang="en-US" altLang="ko-KR" dirty="0" err="1"/>
              <a:t>PoW</a:t>
            </a:r>
            <a:r>
              <a:rPr lang="en-US" altLang="ko-KR" dirty="0"/>
              <a:t> </a:t>
            </a:r>
            <a:r>
              <a:rPr lang="ko-KR" altLang="en-US" dirty="0"/>
              <a:t>성능 한계</a:t>
            </a:r>
          </a:p>
        </p:txBody>
      </p:sp>
    </p:spTree>
    <p:extLst>
      <p:ext uri="{BB962C8B-B14F-4D97-AF65-F5344CB8AC3E}">
        <p14:creationId xmlns:p14="http://schemas.microsoft.com/office/powerpoint/2010/main" val="37434637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51% </a:t>
            </a:r>
            <a:r>
              <a:rPr lang="ko-KR" altLang="en-US" dirty="0"/>
              <a:t>문제</a:t>
            </a:r>
            <a:endParaRPr lang="en-US" altLang="ko-KR" dirty="0"/>
          </a:p>
          <a:p>
            <a:r>
              <a:rPr lang="ko-KR" altLang="en-US" dirty="0" err="1"/>
              <a:t>파이널리티</a:t>
            </a:r>
            <a:r>
              <a:rPr lang="ko-KR" altLang="en-US" dirty="0"/>
              <a:t> 불확실성</a:t>
            </a:r>
            <a:endParaRPr lang="en-US" altLang="ko-KR" dirty="0"/>
          </a:p>
          <a:p>
            <a:r>
              <a:rPr lang="ko-KR" altLang="en-US" dirty="0"/>
              <a:t>성능한계</a:t>
            </a:r>
            <a:endParaRPr lang="en-US" altLang="ko-KR" dirty="0"/>
          </a:p>
          <a:p>
            <a:r>
              <a:rPr lang="ko-KR" altLang="en-US"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34641980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a:t>
            </a:r>
            <a:r>
              <a:rPr lang="ko-KR" altLang="en-US" dirty="0"/>
              <a:t>에서 관리하는 공식 프로토콜</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NITS</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21123"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ko-KR" altLang="en-US" dirty="0"/>
              <a:t>블록체인의 지분인 코인이 </a:t>
            </a:r>
            <a:r>
              <a:rPr lang="ko-KR" altLang="en-US" dirty="0" err="1"/>
              <a:t>많의면</a:t>
            </a:r>
            <a:r>
              <a:rPr lang="ko-KR" altLang="en-US" dirty="0"/>
              <a:t> 합의를 도출할 기회가 더 많이 생기는 구조</a:t>
            </a:r>
            <a:endParaRPr lang="en-US" altLang="ko-KR" dirty="0"/>
          </a:p>
          <a:p>
            <a:r>
              <a:rPr lang="en-US" altLang="ko-KR" dirty="0" err="1"/>
              <a:t>PoW</a:t>
            </a:r>
            <a:r>
              <a:rPr lang="en-US" altLang="ko-KR" dirty="0"/>
              <a:t> </a:t>
            </a:r>
            <a:r>
              <a:rPr lang="ko-KR" altLang="en-US" dirty="0"/>
              <a:t>네트워크 장악을 위해서는 해시파워가 필요</a:t>
            </a:r>
            <a:endParaRPr lang="en-US" altLang="ko-KR" dirty="0"/>
          </a:p>
          <a:p>
            <a:r>
              <a:rPr lang="en-US" altLang="ko-KR" dirty="0" err="1"/>
              <a:t>PoS</a:t>
            </a:r>
            <a:r>
              <a:rPr lang="en-US" altLang="ko-KR" dirty="0"/>
              <a:t> </a:t>
            </a:r>
            <a:r>
              <a:rPr lang="ko-KR" altLang="en-US" dirty="0"/>
              <a:t>네트워크 장악을 위해서는 자금이 필요</a:t>
            </a:r>
            <a:endParaRPr lang="en-US" altLang="ko-KR" dirty="0"/>
          </a:p>
          <a:p>
            <a:r>
              <a:rPr lang="ko-KR" altLang="en-US" dirty="0"/>
              <a:t>자금이 비정상 노드가 침입하지 못하게 막는 방어벽 </a:t>
            </a:r>
            <a:r>
              <a:rPr lang="en-US" altLang="ko-KR" dirty="0"/>
              <a:t>-&gt; </a:t>
            </a:r>
            <a:r>
              <a:rPr lang="ko-KR" altLang="en-US" dirty="0"/>
              <a:t>네트워크에 지분이 있는 참가자는 네트워크에 나쁜 행위를 하여 가치를 떨어뜨리지 않을 것이다</a:t>
            </a:r>
            <a:r>
              <a:rPr lang="en-US" altLang="ko-KR" dirty="0"/>
              <a:t>.</a:t>
            </a:r>
          </a:p>
          <a:p>
            <a:r>
              <a:rPr lang="en-US" altLang="ko-KR" dirty="0"/>
              <a:t>Nothing at stake : </a:t>
            </a:r>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것</a:t>
            </a:r>
            <a:r>
              <a:rPr lang="en-US" altLang="ko-KR" dirty="0"/>
              <a:t>.. </a:t>
            </a:r>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a:p>
            <a:r>
              <a:rPr lang="en-US" altLang="ko-KR" dirty="0"/>
              <a:t>Proof of Stake (</a:t>
            </a:r>
            <a:r>
              <a:rPr lang="ko-KR" altLang="en-US" dirty="0" err="1"/>
              <a:t>이더리움</a:t>
            </a:r>
            <a:r>
              <a:rPr lang="ko-KR" altLang="en-US" dirty="0"/>
              <a:t> </a:t>
            </a:r>
            <a:r>
              <a:rPr lang="en-US" altLang="ko-KR" dirty="0"/>
              <a:t>2.0)</a:t>
            </a:r>
          </a:p>
          <a:p>
            <a:pPr lvl="1"/>
            <a:r>
              <a:rPr lang="en-US" altLang="ko-KR" dirty="0"/>
              <a:t>Staking </a:t>
            </a:r>
            <a:r>
              <a:rPr lang="ko-KR" altLang="en-US" dirty="0"/>
              <a:t>양에 따라 블록 생성 기회 부여</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2" y="2839443"/>
            <a:ext cx="6049357" cy="283778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6535859"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1759051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74860"/>
            <a:ext cx="11683999" cy="6030740"/>
          </a:xfrm>
        </p:spPr>
        <p:txBody>
          <a:bodyPr>
            <a:normAutofit fontScale="92500" lnSpcReduction="20000"/>
          </a:bodyPr>
          <a:lstStyle/>
          <a:p>
            <a:endParaRPr lang="en-US" altLang="ko-KR" dirty="0"/>
          </a:p>
          <a:p>
            <a:endParaRPr lang="en-US" altLang="ko-KR" dirty="0"/>
          </a:p>
          <a:p>
            <a:endParaRPr lang="en-US" altLang="ko-KR" dirty="0"/>
          </a:p>
          <a:p>
            <a:endParaRPr lang="en-US" altLang="ko-KR" dirty="0"/>
          </a:p>
          <a:p>
            <a:endParaRPr lang="en-US" altLang="ko-KR" dirty="0"/>
          </a:p>
          <a:p>
            <a:pPr marL="216000" indent="-216000">
              <a:buAutoNum type="arabicPeriod"/>
            </a:pPr>
            <a:r>
              <a:rPr lang="en-US" altLang="ko-KR" sz="1800" dirty="0"/>
              <a:t>request:</a:t>
            </a:r>
            <a:r>
              <a:rPr lang="ko-KR" altLang="en-US" sz="1800" dirty="0"/>
              <a:t> </a:t>
            </a:r>
            <a:r>
              <a:rPr lang="en-US" altLang="ko-KR" sz="1800" dirty="0"/>
              <a:t>client</a:t>
            </a:r>
            <a:r>
              <a:rPr lang="ko-KR" altLang="en-US" sz="1800" dirty="0"/>
              <a:t>가 </a:t>
            </a:r>
            <a:r>
              <a:rPr lang="en-US" altLang="ko-KR" sz="1800" dirty="0"/>
              <a:t>Request </a:t>
            </a:r>
            <a:r>
              <a:rPr lang="ko-KR" altLang="en-US" sz="1800" dirty="0"/>
              <a:t>메시지 </a:t>
            </a:r>
            <a:r>
              <a:rPr lang="en-US" altLang="ko-KR" sz="1800" dirty="0"/>
              <a:t>m</a:t>
            </a:r>
            <a:r>
              <a:rPr lang="ko-KR" altLang="en-US" sz="1800" dirty="0"/>
              <a:t>을 임의 노드에 전송</a:t>
            </a:r>
            <a:r>
              <a:rPr lang="en-US" altLang="ko-KR" sz="1800" dirty="0"/>
              <a:t>,  Request </a:t>
            </a:r>
            <a:r>
              <a:rPr lang="ko-KR" altLang="en-US" sz="1800" dirty="0"/>
              <a:t>받은 노드는 </a:t>
            </a:r>
            <a:r>
              <a:rPr lang="en-US" altLang="ko-KR" sz="1800" dirty="0"/>
              <a:t>Primary(</a:t>
            </a:r>
            <a:r>
              <a:rPr lang="ko-KR" altLang="en-US" sz="1800" dirty="0"/>
              <a:t>리더</a:t>
            </a:r>
            <a:r>
              <a:rPr lang="en-US" altLang="ko-KR" sz="1800" dirty="0"/>
              <a:t>) </a:t>
            </a:r>
            <a:r>
              <a:rPr lang="ko-KR" altLang="en-US" sz="1800" dirty="0"/>
              <a:t>노드</a:t>
            </a:r>
            <a:r>
              <a:rPr lang="en-US" altLang="ko-KR" sz="1800" dirty="0"/>
              <a:t>, </a:t>
            </a:r>
            <a:r>
              <a:rPr lang="ko-KR" altLang="en-US" sz="1800" dirty="0"/>
              <a:t>나머지는 </a:t>
            </a:r>
            <a:r>
              <a:rPr lang="en-US" altLang="ko-KR" sz="1800" dirty="0"/>
              <a:t>Backup Node</a:t>
            </a:r>
          </a:p>
          <a:p>
            <a:pPr marL="216000" indent="-216000">
              <a:buAutoNum type="arabicPeriod"/>
            </a:pPr>
            <a:r>
              <a:rPr lang="en-US" altLang="ko-KR" sz="1800" dirty="0"/>
              <a:t>pre-request: Sequential number "N" </a:t>
            </a:r>
            <a:r>
              <a:rPr lang="ko-KR" altLang="en-US" sz="1800" dirty="0"/>
              <a:t>생성</a:t>
            </a:r>
            <a:r>
              <a:rPr lang="en-US" altLang="ko-KR" sz="1800" dirty="0"/>
              <a:t>, </a:t>
            </a:r>
            <a:r>
              <a:rPr lang="ko-KR" altLang="en-US" sz="1800" dirty="0"/>
              <a:t>네트워크의 나머지 노드에 </a:t>
            </a:r>
            <a:r>
              <a:rPr lang="en-US" altLang="ko-KR" sz="1800" dirty="0"/>
              <a:t>Pre-prepare </a:t>
            </a:r>
            <a:r>
              <a:rPr lang="ko-KR" altLang="en-US" sz="1800" dirty="0"/>
              <a:t>메시지</a:t>
            </a:r>
            <a:r>
              <a:rPr lang="en-US" altLang="ko-KR" sz="1800" dirty="0"/>
              <a:t>&lt;Pre-prepare, V, N, D(m)&gt;</a:t>
            </a:r>
            <a:r>
              <a:rPr lang="ko-KR" altLang="en-US" sz="1800" dirty="0"/>
              <a:t> 전송</a:t>
            </a:r>
            <a:endParaRPr lang="en-US" altLang="ko-KR" sz="1800" dirty="0"/>
          </a:p>
          <a:p>
            <a:pPr marL="576000" lvl="1" indent="-216000">
              <a:buAutoNum type="arabicPeriod"/>
            </a:pPr>
            <a:r>
              <a:rPr lang="en-US" altLang="ko-KR" dirty="0"/>
              <a:t>V: </a:t>
            </a:r>
            <a:r>
              <a:rPr lang="ko-KR" altLang="en-US" dirty="0"/>
              <a:t>메시지가 전송되는 </a:t>
            </a:r>
            <a:r>
              <a:rPr lang="en-US" altLang="ko-KR" dirty="0"/>
              <a:t>View (View in which the message is being sent)</a:t>
            </a:r>
          </a:p>
          <a:p>
            <a:pPr marL="576000" lvl="1" indent="-216000">
              <a:buAutoNum type="arabicPeriod"/>
            </a:pPr>
            <a:r>
              <a:rPr lang="en-US" altLang="ko-KR" dirty="0"/>
              <a:t>N: Sequential umber</a:t>
            </a:r>
          </a:p>
          <a:p>
            <a:pPr marL="576000" lvl="1" indent="-216000">
              <a:buAutoNum type="arabicPeriod"/>
            </a:pPr>
            <a:r>
              <a:rPr lang="en-US" altLang="ko-KR" dirty="0"/>
              <a:t>D(m): </a:t>
            </a:r>
            <a:r>
              <a:rPr lang="ko-KR" altLang="en-US" dirty="0"/>
              <a:t>메시지 </a:t>
            </a:r>
            <a:r>
              <a:rPr lang="en-US" altLang="ko-KR" dirty="0"/>
              <a:t>m</a:t>
            </a:r>
            <a:r>
              <a:rPr lang="ko-KR" altLang="en-US" dirty="0"/>
              <a:t>의 요약본</a:t>
            </a:r>
            <a:endParaRPr lang="en-US" altLang="ko-KR" dirty="0"/>
          </a:p>
          <a:p>
            <a:pPr marL="216000" indent="-216000">
              <a:buAutoNum type="arabicPeriod"/>
            </a:pPr>
            <a:r>
              <a:rPr lang="en-US" altLang="ko-KR" dirty="0"/>
              <a:t>prepare: Pre-prepare </a:t>
            </a:r>
            <a:r>
              <a:rPr lang="ko-KR" altLang="en-US" dirty="0"/>
              <a:t>메시지를 받은 </a:t>
            </a:r>
            <a:r>
              <a:rPr lang="en-US" altLang="ko-KR" dirty="0"/>
              <a:t>Backup </a:t>
            </a:r>
            <a:r>
              <a:rPr lang="en-US" altLang="ko-KR" dirty="0" err="1"/>
              <a:t>i</a:t>
            </a:r>
            <a:r>
              <a:rPr lang="en-US" altLang="ko-KR" dirty="0"/>
              <a:t> </a:t>
            </a:r>
            <a:r>
              <a:rPr lang="ko-KR" altLang="en-US" dirty="0"/>
              <a:t>노드는 </a:t>
            </a:r>
            <a:r>
              <a:rPr lang="en-US" altLang="ko-KR" dirty="0"/>
              <a:t>D(m), V, N </a:t>
            </a:r>
            <a:r>
              <a:rPr lang="ko-KR" altLang="en-US" dirty="0"/>
              <a:t>값을 검증하고</a:t>
            </a:r>
            <a:r>
              <a:rPr lang="en-US" altLang="ko-KR" dirty="0"/>
              <a:t>, </a:t>
            </a:r>
            <a:br>
              <a:rPr lang="en-US" altLang="ko-KR" dirty="0"/>
            </a:br>
            <a:r>
              <a:rPr lang="ko-KR" altLang="en-US" dirty="0"/>
              <a:t>유효하면 </a:t>
            </a:r>
            <a:r>
              <a:rPr lang="en-US" altLang="ko-KR" dirty="0"/>
              <a:t>Prepare </a:t>
            </a:r>
            <a:r>
              <a:rPr lang="ko-KR" altLang="en-US" dirty="0"/>
              <a:t>메시지</a:t>
            </a:r>
            <a:r>
              <a:rPr lang="en-US" altLang="ko-KR" dirty="0"/>
              <a:t>&lt;Prepare, V, N, D(m), </a:t>
            </a:r>
            <a:r>
              <a:rPr lang="en-US" altLang="ko-KR" dirty="0" err="1"/>
              <a:t>i</a:t>
            </a:r>
            <a:r>
              <a:rPr lang="en-US" altLang="ko-KR" dirty="0"/>
              <a:t>&gt;</a:t>
            </a:r>
            <a:r>
              <a:rPr lang="ko-KR" altLang="en-US" dirty="0"/>
              <a:t>를 모든 노드에 전송</a:t>
            </a:r>
            <a:endParaRPr lang="en-US" altLang="ko-KR" dirty="0"/>
          </a:p>
          <a:p>
            <a:pPr marL="216000" indent="-216000">
              <a:buAutoNum type="arabicPeriod"/>
            </a:pPr>
            <a:r>
              <a:rPr lang="ko-KR" altLang="en-US" dirty="0"/>
              <a:t>각</a:t>
            </a:r>
            <a:r>
              <a:rPr lang="en-US" altLang="ko-KR" dirty="0"/>
              <a:t> </a:t>
            </a:r>
            <a:r>
              <a:rPr lang="ko-KR" altLang="en-US" dirty="0"/>
              <a:t>노드는 </a:t>
            </a:r>
            <a:r>
              <a:rPr lang="en-US" altLang="ko-KR" dirty="0"/>
              <a:t>Pre-prepare </a:t>
            </a:r>
            <a:r>
              <a:rPr lang="ko-KR" altLang="en-US" dirty="0"/>
              <a:t>메시지와 </a:t>
            </a:r>
            <a:r>
              <a:rPr lang="en-US" altLang="ko-KR" dirty="0"/>
              <a:t>Prepare </a:t>
            </a:r>
            <a:r>
              <a:rPr lang="ko-KR" altLang="en-US" dirty="0"/>
              <a:t>메시지 수집</a:t>
            </a:r>
            <a:br>
              <a:rPr lang="en-US" altLang="ko-KR" dirty="0"/>
            </a:br>
            <a:r>
              <a:rPr lang="en-US" altLang="ko-KR" dirty="0"/>
              <a:t>prepared certificate : Pre-prepared</a:t>
            </a:r>
            <a:r>
              <a:rPr lang="ko-KR" altLang="en-US" dirty="0"/>
              <a:t> 메시지 개수 </a:t>
            </a:r>
            <a:r>
              <a:rPr lang="en-US" altLang="ko-KR" dirty="0"/>
              <a:t>2f + 1 </a:t>
            </a:r>
            <a:r>
              <a:rPr lang="ko-KR" altLang="en-US" dirty="0"/>
              <a:t>이상</a:t>
            </a:r>
            <a:r>
              <a:rPr lang="en-US" altLang="ko-KR" dirty="0"/>
              <a:t>, Prepare </a:t>
            </a:r>
            <a:r>
              <a:rPr lang="ko-KR" altLang="en-US" dirty="0"/>
              <a:t>메시지 </a:t>
            </a:r>
            <a:r>
              <a:rPr lang="en-US" altLang="ko-KR" dirty="0"/>
              <a:t>2f</a:t>
            </a:r>
            <a:r>
              <a:rPr lang="ko-KR" altLang="en-US" dirty="0"/>
              <a:t>개 이상 </a:t>
            </a:r>
            <a:r>
              <a:rPr lang="en-US" altLang="ko-KR" dirty="0"/>
              <a:t>-&gt; </a:t>
            </a:r>
            <a:r>
              <a:rPr lang="ko-KR" altLang="en-US" dirty="0"/>
              <a:t>노드</a:t>
            </a:r>
            <a:r>
              <a:rPr lang="en-US" altLang="ko-KR" dirty="0"/>
              <a:t>: "prepared the request" </a:t>
            </a:r>
            <a:r>
              <a:rPr lang="ko-KR" altLang="en-US" dirty="0"/>
              <a:t>상태</a:t>
            </a:r>
            <a:endParaRPr lang="en-US" altLang="ko-KR" dirty="0"/>
          </a:p>
          <a:p>
            <a:pPr marL="216000" indent="-216000">
              <a:buAutoNum type="arabicPeriod"/>
            </a:pPr>
            <a:r>
              <a:rPr lang="en-US" altLang="ko-KR" dirty="0"/>
              <a:t>commit: "prepared certificate" </a:t>
            </a:r>
            <a:r>
              <a:rPr lang="ko-KR" altLang="en-US" dirty="0"/>
              <a:t>조건을 만족한 노드는 모든 노드에게 </a:t>
            </a:r>
            <a:r>
              <a:rPr lang="en-US" altLang="ko-KR" dirty="0"/>
              <a:t>Commit </a:t>
            </a:r>
            <a:r>
              <a:rPr lang="ko-KR" altLang="en-US" dirty="0"/>
              <a:t>메시지</a:t>
            </a:r>
            <a:r>
              <a:rPr lang="en-US" altLang="ko-KR" dirty="0"/>
              <a:t>&lt;commit, V, N, </a:t>
            </a:r>
            <a:r>
              <a:rPr lang="en-US" altLang="ko-KR" dirty="0" err="1"/>
              <a:t>i</a:t>
            </a:r>
            <a:r>
              <a:rPr lang="en-US" altLang="ko-KR" dirty="0"/>
              <a:t>&gt;</a:t>
            </a:r>
            <a:r>
              <a:rPr lang="ko-KR" altLang="en-US" dirty="0"/>
              <a:t> 전송</a:t>
            </a:r>
            <a:endParaRPr lang="en-US" altLang="ko-KR" dirty="0"/>
          </a:p>
          <a:p>
            <a:pPr marL="216000" indent="-216000">
              <a:buAutoNum type="arabicPeriod"/>
            </a:pPr>
            <a:r>
              <a:rPr lang="ko-KR" altLang="en-US" dirty="0"/>
              <a:t>각 노드는 </a:t>
            </a:r>
            <a:r>
              <a:rPr lang="en-US" altLang="ko-KR" dirty="0"/>
              <a:t>Commit </a:t>
            </a:r>
            <a:r>
              <a:rPr lang="ko-KR" altLang="en-US" dirty="0"/>
              <a:t>메시지를 수집</a:t>
            </a:r>
            <a:r>
              <a:rPr lang="en-US" altLang="ko-KR" dirty="0"/>
              <a:t>. Commit </a:t>
            </a:r>
            <a:r>
              <a:rPr lang="ko-KR" altLang="en-US" dirty="0"/>
              <a:t>메시지가 </a:t>
            </a:r>
            <a:r>
              <a:rPr lang="en-US" altLang="ko-KR" dirty="0"/>
              <a:t>2f+1</a:t>
            </a:r>
            <a:r>
              <a:rPr lang="ko-KR" altLang="en-US" dirty="0"/>
              <a:t>개가 모이면 노드는 </a:t>
            </a:r>
            <a:r>
              <a:rPr lang="en-US" altLang="ko-KR" dirty="0"/>
              <a:t>"commit certificate" </a:t>
            </a:r>
            <a:r>
              <a:rPr lang="ko-KR" altLang="en-US" dirty="0"/>
              <a:t>상태가 됨</a:t>
            </a:r>
            <a:endParaRPr lang="en-US" altLang="ko-KR" dirty="0"/>
          </a:p>
          <a:p>
            <a:pPr marL="216000" indent="-216000">
              <a:buAutoNum type="arabicPeriod"/>
            </a:pPr>
            <a:r>
              <a:rPr lang="en-US" altLang="ko-KR" dirty="0"/>
              <a:t>"prepared certificate"</a:t>
            </a:r>
            <a:r>
              <a:rPr lang="ko-KR" altLang="en-US" dirty="0"/>
              <a:t>와 </a:t>
            </a:r>
            <a:r>
              <a:rPr lang="en-US" altLang="ko-KR" dirty="0"/>
              <a:t>"commit</a:t>
            </a:r>
            <a:r>
              <a:rPr lang="ko-KR" altLang="en-US" dirty="0"/>
              <a:t> </a:t>
            </a:r>
            <a:r>
              <a:rPr lang="en-US" altLang="ko-KR" dirty="0"/>
              <a:t>certificate" </a:t>
            </a:r>
            <a:r>
              <a:rPr lang="ko-KR" altLang="en-US" dirty="0"/>
              <a:t>두 가지 모두 있을 경우 해당 노드는 </a:t>
            </a:r>
            <a:r>
              <a:rPr lang="en-US" altLang="ko-KR" dirty="0"/>
              <a:t>"committed certificate"</a:t>
            </a:r>
            <a:r>
              <a:rPr lang="ko-KR" altLang="en-US" dirty="0"/>
              <a:t>가 되며</a:t>
            </a:r>
            <a:r>
              <a:rPr lang="en-US" altLang="ko-KR" dirty="0"/>
              <a:t>, </a:t>
            </a:r>
            <a:r>
              <a:rPr lang="ko-KR" altLang="en-US" dirty="0"/>
              <a:t>클라이언트가 요청한 </a:t>
            </a:r>
            <a:r>
              <a:rPr lang="en-US" altLang="ko-KR" dirty="0"/>
              <a:t>request</a:t>
            </a:r>
            <a:r>
              <a:rPr lang="ko-KR" altLang="en-US" dirty="0"/>
              <a:t>를 수용해 상태 변화 함수를 실행</a:t>
            </a:r>
            <a:r>
              <a:rPr lang="en-US" altLang="ko-KR" dirty="0"/>
              <a:t>. </a:t>
            </a:r>
            <a:r>
              <a:rPr lang="ko-KR" altLang="en-US" dirty="0"/>
              <a:t>즉</a:t>
            </a:r>
            <a:r>
              <a:rPr lang="en-US" altLang="ko-KR" dirty="0"/>
              <a:t>, </a:t>
            </a:r>
            <a:r>
              <a:rPr lang="ko-KR" altLang="en-US" dirty="0"/>
              <a:t>네트워크의 합의 알고리즘이 작동하여 합의를 도출</a:t>
            </a:r>
            <a:br>
              <a:rPr lang="en-US" altLang="ko-KR" dirty="0"/>
            </a:br>
            <a:r>
              <a:rPr lang="en-US" altLang="ko-KR" dirty="0"/>
              <a:t>Request</a:t>
            </a:r>
            <a:r>
              <a:rPr lang="ko-KR" altLang="en-US" dirty="0"/>
              <a:t>를 수용한 경우 네트워크 어느 노드에서도 상태 변화를 수용했기 때문에 </a:t>
            </a:r>
            <a:r>
              <a:rPr lang="en-US" altLang="ko-KR" dirty="0"/>
              <a:t>Safety</a:t>
            </a:r>
            <a:r>
              <a:rPr lang="ko-KR" altLang="en-US" dirty="0"/>
              <a:t>를 충족</a:t>
            </a:r>
            <a:br>
              <a:rPr lang="en-US" altLang="ko-KR" dirty="0"/>
            </a:br>
            <a:r>
              <a:rPr lang="ko-KR" altLang="en-US" dirty="0"/>
              <a:t>단</a:t>
            </a:r>
            <a:r>
              <a:rPr lang="en-US" altLang="ko-KR" dirty="0"/>
              <a:t>, </a:t>
            </a:r>
            <a:r>
              <a:rPr lang="ko-KR" altLang="en-US" dirty="0"/>
              <a:t>합의 요건을 충족하지 못한 </a:t>
            </a:r>
            <a:r>
              <a:rPr lang="en-US" altLang="ko-KR" dirty="0"/>
              <a:t>request</a:t>
            </a:r>
            <a:r>
              <a:rPr lang="ko-KR" altLang="en-US" dirty="0"/>
              <a:t>는 기각하기 때문에 </a:t>
            </a:r>
            <a:r>
              <a:rPr lang="en-US" altLang="ko-KR" dirty="0"/>
              <a:t>Liveness</a:t>
            </a:r>
            <a:r>
              <a:rPr lang="ko-KR" altLang="en-US" dirty="0"/>
              <a:t>를 일부 희생</a:t>
            </a:r>
            <a:endParaRPr lang="en-US" altLang="ko-KR" dirty="0"/>
          </a:p>
          <a:p>
            <a:pPr marL="216000" indent="-216000">
              <a:buAutoNum type="arabicPeriod"/>
            </a:pPr>
            <a:endParaRPr lang="en-US" altLang="ko-KR" dirty="0"/>
          </a:p>
          <a:p>
            <a:pPr marL="216000" indent="-216000">
              <a:buAutoNum type="arabicPeriod"/>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6" name="그림 5">
            <a:extLst>
              <a:ext uri="{FF2B5EF4-FFF2-40B4-BE49-F238E27FC236}">
                <a16:creationId xmlns:a16="http://schemas.microsoft.com/office/drawing/2014/main" id="{2FE2246B-463F-4FE9-86EC-78D465F68779}"/>
              </a:ext>
            </a:extLst>
          </p:cNvPr>
          <p:cNvPicPr>
            <a:picLocks noChangeAspect="1"/>
          </p:cNvPicPr>
          <p:nvPr/>
        </p:nvPicPr>
        <p:blipFill>
          <a:blip r:embed="rId2"/>
          <a:stretch>
            <a:fillRect/>
          </a:stretch>
        </p:blipFill>
        <p:spPr>
          <a:xfrm>
            <a:off x="385746" y="805608"/>
            <a:ext cx="3589681" cy="1683940"/>
          </a:xfrm>
          <a:prstGeom prst="rect">
            <a:avLst/>
          </a:prstGeom>
        </p:spPr>
      </p:pic>
      <p:sp>
        <p:nvSpPr>
          <p:cNvPr id="7" name="TextBox 6">
            <a:extLst>
              <a:ext uri="{FF2B5EF4-FFF2-40B4-BE49-F238E27FC236}">
                <a16:creationId xmlns:a16="http://schemas.microsoft.com/office/drawing/2014/main" id="{07C5EDF6-4F5C-4F94-9D83-E1BBE7F27437}"/>
              </a:ext>
            </a:extLst>
          </p:cNvPr>
          <p:cNvSpPr txBox="1"/>
          <p:nvPr/>
        </p:nvSpPr>
        <p:spPr>
          <a:xfrm>
            <a:off x="3975427" y="1017726"/>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087EE15C-4380-441C-9888-384E75D8D093}"/>
              </a:ext>
            </a:extLst>
          </p:cNvPr>
          <p:cNvGraphicFramePr>
            <a:graphicFrameLocks noGrp="1"/>
          </p:cNvGraphicFramePr>
          <p:nvPr>
            <p:extLst>
              <p:ext uri="{D42A27DB-BD31-4B8C-83A1-F6EECF244321}">
                <p14:modId xmlns:p14="http://schemas.microsoft.com/office/powerpoint/2010/main" val="577852737"/>
              </p:ext>
            </p:extLst>
          </p:nvPr>
        </p:nvGraphicFramePr>
        <p:xfrm>
          <a:off x="6429308" y="674860"/>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337613429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625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227013" y="657225"/>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p:txBody>
          <a:bodyPr/>
          <a:lstStyle/>
          <a:p>
            <a:r>
              <a:rPr lang="en-US" altLang="ko-KR" dirty="0"/>
              <a:t>10</a:t>
            </a:r>
            <a:r>
              <a:rPr lang="ko-KR" altLang="en-US" dirty="0"/>
              <a:t>진수</a:t>
            </a:r>
            <a:r>
              <a:rPr lang="en-US" altLang="ko-KR" dirty="0"/>
              <a:t>, 2</a:t>
            </a:r>
            <a:r>
              <a:rPr lang="ko-KR" altLang="en-US" dirty="0"/>
              <a:t>진수</a:t>
            </a:r>
            <a:r>
              <a:rPr lang="en-US" altLang="ko-KR" dirty="0"/>
              <a:t>, 16</a:t>
            </a:r>
            <a:r>
              <a:rPr lang="ko-KR" altLang="en-US" dirty="0"/>
              <a:t>진수</a:t>
            </a:r>
            <a:endParaRPr lang="en-US" altLang="ko-KR" dirty="0"/>
          </a:p>
          <a:p>
            <a:r>
              <a:rPr lang="ko-KR" altLang="en-US" dirty="0"/>
              <a:t>나머지</a:t>
            </a:r>
            <a:r>
              <a:rPr lang="en-US" altLang="ko-KR" dirty="0"/>
              <a:t>(modulo) </a:t>
            </a:r>
            <a:r>
              <a:rPr lang="ko-KR" altLang="en-US" dirty="0"/>
              <a:t>연산</a:t>
            </a:r>
            <a:endParaRPr lang="en-US" altLang="ko-KR" dirty="0"/>
          </a:p>
          <a:p>
            <a:r>
              <a:rPr lang="ko-KR" altLang="en-US" dirty="0"/>
              <a:t>해시</a:t>
            </a:r>
            <a:r>
              <a:rPr lang="en-US" altLang="ko-KR" dirty="0"/>
              <a:t>(Hash) </a:t>
            </a:r>
            <a:r>
              <a:rPr lang="ko-KR" altLang="en-US" dirty="0"/>
              <a:t>함수</a:t>
            </a:r>
            <a:endParaRPr lang="en-US" altLang="ko-KR" dirty="0"/>
          </a:p>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a:t>
            </a:r>
          </a:p>
          <a:p>
            <a:r>
              <a:rPr lang="ko-KR" altLang="en-US" dirty="0"/>
              <a:t>비대칭키 암호 </a:t>
            </a:r>
            <a:r>
              <a:rPr lang="en-US" altLang="ko-KR" dirty="0"/>
              <a:t>- </a:t>
            </a:r>
            <a:r>
              <a:rPr lang="ko-KR" altLang="en-US" dirty="0"/>
              <a:t>타원곡선 암호</a:t>
            </a:r>
            <a:r>
              <a:rPr lang="en-US" altLang="ko-KR" dirty="0"/>
              <a:t>(ECC, Elliptic Curve Cryptography)</a:t>
            </a:r>
          </a:p>
          <a:p>
            <a:r>
              <a:rPr lang="en-US" altLang="ko-KR" dirty="0"/>
              <a:t>256bit</a:t>
            </a:r>
          </a:p>
          <a:p>
            <a:endParaRPr lang="ko-KR" altLang="en-US"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en-US" altLang="ko-KR" dirty="0"/>
              <a:t>raft</a:t>
            </a:r>
          </a:p>
          <a:p>
            <a:r>
              <a:rPr lang="en-US" altLang="ko-KR" dirty="0"/>
              <a:t>CFC</a:t>
            </a:r>
          </a:p>
          <a:p>
            <a:r>
              <a:rPr lang="ko-KR" altLang="en-US" dirty="0"/>
              <a:t>과반수</a:t>
            </a:r>
            <a:endParaRPr lang="en-US" altLang="ko-KR" dirty="0"/>
          </a:p>
          <a:p>
            <a:r>
              <a:rPr lang="ko-KR" altLang="en-US" dirty="0"/>
              <a:t>신뢰 환경</a:t>
            </a:r>
            <a:endParaRPr lang="en-US" altLang="ko-KR" dirty="0"/>
          </a:p>
          <a:p>
            <a:pPr lvl="1"/>
            <a:r>
              <a:rPr lang="en-US" altLang="ko-KR" dirty="0"/>
              <a:t>Hyperledger Fabric</a:t>
            </a:r>
            <a:endParaRPr lang="ko-KR" altLang="en-US"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a:t>
            </a:r>
            <a:endParaRPr lang="ko-KR" altLang="en-US" dirty="0"/>
          </a:p>
        </p:txBody>
      </p:sp>
    </p:spTree>
    <p:extLst>
      <p:ext uri="{BB962C8B-B14F-4D97-AF65-F5344CB8AC3E}">
        <p14:creationId xmlns:p14="http://schemas.microsoft.com/office/powerpoint/2010/main" val="13156464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12793204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9AB4BA7-67A5-4EEF-B1C0-4A60917FF56B}"/>
              </a:ext>
            </a:extLst>
          </p:cNvPr>
          <p:cNvSpPr>
            <a:spLocks noGrp="1"/>
          </p:cNvSpPr>
          <p:nvPr>
            <p:ph idx="1"/>
          </p:nvPr>
        </p:nvSpPr>
        <p:spPr/>
        <p:txBody>
          <a:bodyPr/>
          <a:lstStyle/>
          <a:p>
            <a:r>
              <a:rPr lang="ko-KR" altLang="en-US" dirty="0"/>
              <a:t>특정 트랜잭션 위</a:t>
            </a:r>
            <a:r>
              <a:rPr lang="en-US" altLang="ko-KR" dirty="0"/>
              <a:t>·</a:t>
            </a:r>
            <a:r>
              <a:rPr lang="ko-KR" altLang="en-US" dirty="0"/>
              <a:t>변조 시</a:t>
            </a:r>
            <a:r>
              <a:rPr lang="en-US" altLang="ko-KR" dirty="0"/>
              <a:t>, Hash </a:t>
            </a:r>
            <a:r>
              <a:rPr lang="ko-KR" altLang="en-US" dirty="0"/>
              <a:t>함수의 </a:t>
            </a:r>
            <a:r>
              <a:rPr lang="en-US" altLang="ko-KR" dirty="0"/>
              <a:t>avalanche effect</a:t>
            </a:r>
            <a:r>
              <a:rPr lang="ko-KR" altLang="en-US" dirty="0"/>
              <a:t>에 의한 위</a:t>
            </a:r>
            <a:r>
              <a:rPr lang="en-US" altLang="ko-KR" dirty="0"/>
              <a:t>·</a:t>
            </a:r>
            <a:r>
              <a:rPr lang="ko-KR" altLang="en-US" dirty="0"/>
              <a:t>변조 방지</a:t>
            </a:r>
            <a:endParaRPr lang="en-US" altLang="ko-KR" dirty="0"/>
          </a:p>
          <a:p>
            <a:r>
              <a:rPr lang="ko-KR" altLang="en-US" dirty="0"/>
              <a:t>변조된 블록부터 다시 블록을 만든다면</a:t>
            </a:r>
            <a:r>
              <a:rPr lang="en-US" altLang="ko-KR" dirty="0"/>
              <a:t>?</a:t>
            </a:r>
            <a:endParaRPr lang="ko-KR" altLang="en-US" dirty="0"/>
          </a:p>
        </p:txBody>
      </p:sp>
      <p:sp>
        <p:nvSpPr>
          <p:cNvPr id="3" name="제목 2">
            <a:extLst>
              <a:ext uri="{FF2B5EF4-FFF2-40B4-BE49-F238E27FC236}">
                <a16:creationId xmlns:a16="http://schemas.microsoft.com/office/drawing/2014/main" id="{E1C427AF-BFCB-46F2-BBDC-CB51A70E2F04}"/>
              </a:ext>
            </a:extLst>
          </p:cNvPr>
          <p:cNvSpPr>
            <a:spLocks noGrp="1"/>
          </p:cNvSpPr>
          <p:nvPr>
            <p:ph type="title"/>
          </p:nvPr>
        </p:nvSpPr>
        <p:spPr/>
        <p:txBody>
          <a:bodyPr/>
          <a:lstStyle/>
          <a:p>
            <a:r>
              <a:rPr lang="ko-KR" altLang="en-US" dirty="0"/>
              <a:t>블록체인의 보안 </a:t>
            </a:r>
            <a:r>
              <a:rPr lang="en-US" altLang="ko-KR" dirty="0"/>
              <a:t>[</a:t>
            </a:r>
            <a:r>
              <a:rPr lang="ko-KR" altLang="en-US" dirty="0"/>
              <a:t>위</a:t>
            </a:r>
            <a:r>
              <a:rPr lang="en-US" altLang="ko-KR" dirty="0"/>
              <a:t>·</a:t>
            </a:r>
            <a:r>
              <a:rPr lang="ko-KR" altLang="en-US" dirty="0"/>
              <a:t>변조 방지</a:t>
            </a:r>
            <a:r>
              <a:rPr lang="en-US" altLang="ko-KR" dirty="0"/>
              <a:t>, </a:t>
            </a:r>
            <a:r>
              <a:rPr lang="ko-KR" altLang="en-US" dirty="0"/>
              <a:t>검열 저항성</a:t>
            </a:r>
            <a:r>
              <a:rPr lang="en-US" altLang="ko-KR" dirty="0"/>
              <a:t>]</a:t>
            </a:r>
            <a:endParaRPr lang="ko-KR" altLang="en-US" dirty="0"/>
          </a:p>
        </p:txBody>
      </p:sp>
    </p:spTree>
    <p:extLst>
      <p:ext uri="{BB962C8B-B14F-4D97-AF65-F5344CB8AC3E}">
        <p14:creationId xmlns:p14="http://schemas.microsoft.com/office/powerpoint/2010/main" val="33499543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11683999" cy="5922790"/>
          </a:xfrm>
        </p:spPr>
        <p:txBody>
          <a:bodyPr>
            <a:normAutofit/>
          </a:bodyPr>
          <a:lstStyle/>
          <a:p>
            <a:pPr indent="0">
              <a:buNone/>
            </a:pPr>
            <a:r>
              <a:rPr lang="ko-KR" altLang="en-US" sz="2000" dirty="0"/>
              <a:t>개발자 시점의 지갑</a:t>
            </a:r>
            <a:endParaRPr lang="en-US" altLang="ko-KR" sz="2000" dirty="0"/>
          </a:p>
          <a:p>
            <a:r>
              <a:rPr lang="ko-KR" altLang="en-US" dirty="0"/>
              <a:t>개인키 보관</a:t>
            </a:r>
            <a:endParaRPr lang="en-US" altLang="ko-KR" dirty="0"/>
          </a:p>
          <a:p>
            <a:r>
              <a:rPr lang="ko-KR" altLang="en-US" dirty="0"/>
              <a:t>트랜잭션 서명 </a:t>
            </a:r>
            <a:r>
              <a:rPr lang="en-US" altLang="ko-KR" dirty="0"/>
              <a:t>(Transaction Signing) ➡ </a:t>
            </a:r>
            <a:r>
              <a:rPr lang="ko-KR" altLang="en-US" dirty="0"/>
              <a:t>블록체인 상 자산의 소유자임을 증명</a:t>
            </a:r>
            <a:endParaRPr lang="en-US" altLang="ko-KR" dirty="0"/>
          </a:p>
          <a:p>
            <a:pPr lvl="1"/>
            <a:endParaRPr lang="en-US" altLang="ko-KR" dirty="0"/>
          </a:p>
          <a:p>
            <a:pPr indent="0">
              <a:buNone/>
            </a:pPr>
            <a:r>
              <a:rPr lang="ko-KR" altLang="en-US" sz="2000" dirty="0"/>
              <a:t>넓은 의미의 지갑</a:t>
            </a:r>
            <a:endParaRPr lang="en-US" altLang="ko-KR" sz="2000" dirty="0"/>
          </a:p>
          <a:p>
            <a:r>
              <a:rPr lang="ko-KR" altLang="en-US" dirty="0"/>
              <a:t>블록체인 지갑</a:t>
            </a:r>
            <a:endParaRPr lang="en-US" altLang="ko-KR" dirty="0"/>
          </a:p>
          <a:p>
            <a:r>
              <a:rPr lang="en-US" altLang="ko-KR" dirty="0"/>
              <a:t>Native Currency (BTC, ETH) </a:t>
            </a:r>
            <a:r>
              <a:rPr lang="ko-KR" altLang="en-US" dirty="0"/>
              <a:t>조회 및 전송</a:t>
            </a:r>
            <a:endParaRPr lang="en-US" altLang="ko-KR" dirty="0"/>
          </a:p>
          <a:p>
            <a:r>
              <a:rPr lang="en-US" altLang="ko-KR" dirty="0"/>
              <a:t>ERC20 </a:t>
            </a:r>
            <a:r>
              <a:rPr lang="ko-KR" altLang="en-US" dirty="0"/>
              <a:t>토큰 같은 </a:t>
            </a:r>
            <a:r>
              <a:rPr lang="ko-KR" altLang="en-US" dirty="0" err="1"/>
              <a:t>컨트랙트와</a:t>
            </a:r>
            <a:r>
              <a:rPr lang="ko-KR" altLang="en-US" dirty="0"/>
              <a:t> 상호 작용</a:t>
            </a:r>
            <a:endParaRPr lang="en-US" altLang="ko-KR" dirty="0"/>
          </a:p>
          <a:p>
            <a:pPr marL="216000" lvl="1" indent="0">
              <a:buNone/>
            </a:pPr>
            <a:endParaRPr lang="en-US" altLang="ko-KR" dirty="0"/>
          </a:p>
          <a:p>
            <a:pPr lvl="1"/>
            <a:endParaRPr lang="ko-KR" altLang="en-US"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652879399"/>
              </p:ext>
            </p:extLst>
          </p:nvPr>
        </p:nvGraphicFramePr>
        <p:xfrm>
          <a:off x="7090910" y="2756887"/>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923731" y="2873661"/>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pic>
        <p:nvPicPr>
          <p:cNvPr id="55" name="그림 54">
            <a:extLst>
              <a:ext uri="{FF2B5EF4-FFF2-40B4-BE49-F238E27FC236}">
                <a16:creationId xmlns:a16="http://schemas.microsoft.com/office/drawing/2014/main" id="{EFAC887E-9CB2-412C-A3EE-FD728D862C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47640" y="2106815"/>
            <a:ext cx="2226860" cy="4490835"/>
          </a:xfrm>
          <a:prstGeom prst="rect">
            <a:avLst/>
          </a:prstGeom>
        </p:spPr>
      </p:pic>
    </p:spTree>
    <p:extLst>
      <p:ext uri="{BB962C8B-B14F-4D97-AF65-F5344CB8AC3E}">
        <p14:creationId xmlns:p14="http://schemas.microsoft.com/office/powerpoint/2010/main" val="172666263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 </a:t>
            </a:r>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a:t>
            </a:r>
          </a:p>
          <a:p>
            <a:pPr marL="285750" indent="-285750"/>
            <a:r>
              <a:rPr lang="en-US" altLang="ko-KR" sz="1600"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p>
          <a:p>
            <a:pPr indent="0">
              <a:buNone/>
            </a:pPr>
            <a:endParaRPr lang="en-US" altLang="ko-KR" dirty="0"/>
          </a:p>
          <a:p>
            <a:pPr indent="0">
              <a:buNone/>
            </a:pPr>
            <a:endParaRPr lang="en-US" altLang="ko-KR" dirty="0"/>
          </a:p>
          <a:p>
            <a:pPr indent="0">
              <a:buNone/>
            </a:pPr>
            <a:endParaRPr lang="en-US" altLang="ko-KR" sz="100" dirty="0"/>
          </a:p>
          <a:p>
            <a:pPr indent="0">
              <a:buNone/>
            </a:pPr>
            <a:r>
              <a:rPr lang="en-US" altLang="ko-KR" sz="1600" dirty="0"/>
              <a:t>2</a:t>
            </a:r>
            <a:r>
              <a:rPr lang="ko-KR" altLang="en-US" sz="1600" dirty="0"/>
              <a:t>진수 자릿수별 </a:t>
            </a:r>
            <a:r>
              <a:rPr lang="en-US" altLang="ko-KR" sz="1600" dirty="0"/>
              <a:t>10</a:t>
            </a:r>
            <a:r>
              <a:rPr lang="ko-KR" altLang="en-US" sz="1600" dirty="0"/>
              <a:t>진수</a:t>
            </a: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en-US" altLang="ko-KR" dirty="0"/>
              <a:t>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621451166"/>
              </p:ext>
            </p:extLst>
          </p:nvPr>
        </p:nvGraphicFramePr>
        <p:xfrm>
          <a:off x="313898" y="2014491"/>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dirty="0">
                          <a:solidFill>
                            <a:schemeClr val="bg1">
                              <a:lumMod val="85000"/>
                            </a:schemeClr>
                          </a:solidFill>
                        </a:rPr>
                        <a:t>10</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332550">
                <a:tc>
                  <a:txBody>
                    <a:bodyPr/>
                    <a:lstStyle/>
                    <a:p>
                      <a:pPr algn="ctr" latinLnBrk="1"/>
                      <a:r>
                        <a:rPr lang="en-US" altLang="ko-KR" sz="1400" dirty="0">
                          <a:solidFill>
                            <a:schemeClr val="bg1">
                              <a:lumMod val="85000"/>
                            </a:schemeClr>
                          </a:solidFill>
                        </a:rPr>
                        <a:t>2</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2560166635"/>
              </p:ext>
            </p:extLst>
          </p:nvPr>
        </p:nvGraphicFramePr>
        <p:xfrm>
          <a:off x="313898" y="3348698"/>
          <a:ext cx="6757884" cy="914400"/>
        </p:xfrm>
        <a:graphic>
          <a:graphicData uri="http://schemas.openxmlformats.org/drawingml/2006/table">
            <a:tbl>
              <a:tblPr firstRow="1" bandRow="1">
                <a:tableStyleId>{8799B23B-EC83-4686-B30A-512413B5E67A}</a:tableStyleId>
              </a:tblPr>
              <a:tblGrid>
                <a:gridCol w="965412">
                  <a:extLst>
                    <a:ext uri="{9D8B030D-6E8A-4147-A177-3AD203B41FA5}">
                      <a16:colId xmlns:a16="http://schemas.microsoft.com/office/drawing/2014/main" val="1341542236"/>
                    </a:ext>
                  </a:extLst>
                </a:gridCol>
                <a:gridCol w="965412">
                  <a:extLst>
                    <a:ext uri="{9D8B030D-6E8A-4147-A177-3AD203B41FA5}">
                      <a16:colId xmlns:a16="http://schemas.microsoft.com/office/drawing/2014/main" val="142893326"/>
                    </a:ext>
                  </a:extLst>
                </a:gridCol>
                <a:gridCol w="965412">
                  <a:extLst>
                    <a:ext uri="{9D8B030D-6E8A-4147-A177-3AD203B41FA5}">
                      <a16:colId xmlns:a16="http://schemas.microsoft.com/office/drawing/2014/main" val="2273766154"/>
                    </a:ext>
                  </a:extLst>
                </a:gridCol>
                <a:gridCol w="965412">
                  <a:extLst>
                    <a:ext uri="{9D8B030D-6E8A-4147-A177-3AD203B41FA5}">
                      <a16:colId xmlns:a16="http://schemas.microsoft.com/office/drawing/2014/main" val="4207407799"/>
                    </a:ext>
                  </a:extLst>
                </a:gridCol>
                <a:gridCol w="965412">
                  <a:extLst>
                    <a:ext uri="{9D8B030D-6E8A-4147-A177-3AD203B41FA5}">
                      <a16:colId xmlns:a16="http://schemas.microsoft.com/office/drawing/2014/main" val="1772713031"/>
                    </a:ext>
                  </a:extLst>
                </a:gridCol>
                <a:gridCol w="965412">
                  <a:extLst>
                    <a:ext uri="{9D8B030D-6E8A-4147-A177-3AD203B41FA5}">
                      <a16:colId xmlns:a16="http://schemas.microsoft.com/office/drawing/2014/main" val="3466517255"/>
                    </a:ext>
                  </a:extLst>
                </a:gridCol>
                <a:gridCol w="965412">
                  <a:extLst>
                    <a:ext uri="{9D8B030D-6E8A-4147-A177-3AD203B41FA5}">
                      <a16:colId xmlns:a16="http://schemas.microsoft.com/office/drawing/2014/main" val="2773526958"/>
                    </a:ext>
                  </a:extLst>
                </a:gridCol>
              </a:tblGrid>
              <a:tr h="183801">
                <a:tc>
                  <a:txBody>
                    <a:bodyPr/>
                    <a:lstStyle/>
                    <a:p>
                      <a:pPr algn="ctr" latinLnBrk="1"/>
                      <a:r>
                        <a:rPr lang="en-US" altLang="ko-KR" sz="1400" b="0" dirty="0">
                          <a:solidFill>
                            <a:schemeClr val="bg1">
                              <a:lumMod val="85000"/>
                            </a:schemeClr>
                          </a:solidFill>
                        </a:rPr>
                        <a:t>2</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100000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10000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1257655366"/>
                  </a:ext>
                </a:extLst>
              </a:tr>
              <a:tr h="277282">
                <a:tc>
                  <a:txBody>
                    <a:bodyPr/>
                    <a:lstStyle/>
                    <a:p>
                      <a:pPr algn="ctr" latinLnBrk="1"/>
                      <a:r>
                        <a:rPr lang="ko-KR" altLang="en-US" sz="1400" b="0" dirty="0">
                          <a:solidFill>
                            <a:schemeClr val="bg1">
                              <a:lumMod val="85000"/>
                            </a:schemeClr>
                          </a:solidFill>
                        </a:rPr>
                        <a:t>자릿수</a:t>
                      </a:r>
                    </a:p>
                  </a:txBody>
                  <a:tcPr anchor="ct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⁵</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⁴</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³</a:t>
                      </a:r>
                      <a:endParaRPr lang="ko-KR" altLang="en-US" sz="1400" b="0" dirty="0">
                        <a:solidFill>
                          <a:schemeClr val="bg1">
                            <a:lumMod val="85000"/>
                          </a:schemeClr>
                        </a:solidFill>
                      </a:endParaRPr>
                    </a:p>
                  </a:txBody>
                  <a:tcPr anchor="ctr"/>
                </a:tc>
                <a:tc>
                  <a:txBody>
                    <a:bodyPr/>
                    <a:lstStyle/>
                    <a:p>
                      <a:pPr algn="ctr"/>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²</a:t>
                      </a:r>
                      <a:endParaRPr lang="ko-KR" altLang="en-US" sz="1400" b="0" i="0" kern="1200" dirty="0">
                        <a:solidFill>
                          <a:schemeClr val="bg1">
                            <a:lumMod val="85000"/>
                          </a:schemeClr>
                        </a:solidFill>
                        <a:effectLst/>
                        <a:latin typeface="+mn-lt"/>
                        <a:ea typeface="+mn-ea"/>
                        <a:cs typeface="+mn-cs"/>
                      </a:endParaRPr>
                    </a:p>
                  </a:txBody>
                  <a:tcPr anchor="ctr"/>
                </a:tc>
                <a:tc>
                  <a:txBody>
                    <a:bodyPr/>
                    <a:lstStyle/>
                    <a:p>
                      <a:pPr algn="ctr" latinLnBrk="1"/>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¹</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⁰</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136255">
                <a:tc>
                  <a:txBody>
                    <a:bodyPr/>
                    <a:lstStyle/>
                    <a:p>
                      <a:pPr algn="ctr" latinLnBrk="1"/>
                      <a:r>
                        <a:rPr lang="en-US" altLang="ko-KR" sz="1400" dirty="0">
                          <a:solidFill>
                            <a:schemeClr val="bg1">
                              <a:lumMod val="85000"/>
                            </a:schemeClr>
                          </a:solidFill>
                        </a:rPr>
                        <a:t>10</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32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16</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093728" y="4429958"/>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10</a:t>
            </a:r>
            <a:r>
              <a:rPr lang="ko-KR" altLang="en-US" sz="1600" dirty="0"/>
              <a:t>진수 ➡ </a:t>
            </a:r>
            <a:r>
              <a:rPr lang="en-US" altLang="ko-KR" sz="1600" dirty="0"/>
              <a:t>2</a:t>
            </a:r>
            <a:r>
              <a:rPr lang="ko-KR" altLang="en-US" sz="1600" dirty="0"/>
              <a:t>진수</a:t>
            </a:r>
            <a:endParaRPr lang="en-US" altLang="ko-KR" sz="1600" dirty="0"/>
          </a:p>
          <a:p>
            <a:pPr indent="0">
              <a:buFont typeface="Arial" panose="020B0604020202020204" pitchFamily="34" charset="0"/>
              <a:buNone/>
            </a:pPr>
            <a:r>
              <a:rPr lang="en-US" altLang="ko-KR" sz="1400" dirty="0"/>
              <a:t>11                                                                          </a:t>
            </a:r>
            <a:r>
              <a:rPr lang="ko-KR" altLang="en-US" sz="1400" dirty="0"/>
              <a:t>➡</a:t>
            </a:r>
            <a:r>
              <a:rPr lang="en-US" altLang="ko-KR" sz="1400" dirty="0"/>
              <a:t> 1011</a:t>
            </a:r>
            <a:endParaRPr lang="ko-KR" altLang="en-US" sz="14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431220"/>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2</a:t>
            </a:r>
            <a:r>
              <a:rPr lang="ko-KR" altLang="en-US" sz="1600" dirty="0"/>
              <a:t>진수 ➡</a:t>
            </a:r>
            <a:r>
              <a:rPr lang="en-US" altLang="ko-KR" sz="1600" dirty="0"/>
              <a:t> 10</a:t>
            </a:r>
            <a:r>
              <a:rPr lang="ko-KR" altLang="en-US" sz="1600" dirty="0"/>
              <a:t>진수</a:t>
            </a:r>
            <a:endParaRPr lang="en-US" altLang="ko-KR" sz="1600" dirty="0"/>
          </a:p>
          <a:p>
            <a:pPr indent="0">
              <a:buFont typeface="Arial" panose="020B0604020202020204" pitchFamily="34" charset="0"/>
              <a:buNone/>
            </a:pPr>
            <a:r>
              <a:rPr lang="en-US" altLang="ko-KR" sz="1400" dirty="0"/>
              <a:t>1011 = 1000 + 10 + 1 </a:t>
            </a:r>
            <a:r>
              <a:rPr lang="ko-KR" altLang="en-US" sz="1400" dirty="0"/>
              <a:t>➡</a:t>
            </a:r>
            <a:r>
              <a:rPr lang="en-US" altLang="ko-KR" sz="1400" dirty="0"/>
              <a:t> 8 + 2 + 1 = 11 </a:t>
            </a:r>
            <a:endParaRPr lang="ko-KR" altLang="en-US" sz="1400" dirty="0"/>
          </a:p>
        </p:txBody>
      </p:sp>
      <p:pic>
        <p:nvPicPr>
          <p:cNvPr id="2050" name="Picture 2">
            <a:extLst>
              <a:ext uri="{FF2B5EF4-FFF2-40B4-BE49-F238E27FC236}">
                <a16:creationId xmlns:a16="http://schemas.microsoft.com/office/drawing/2014/main" id="{82154EBD-2FEC-456E-B01B-D89777BF3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083" y="4855947"/>
            <a:ext cx="2519363"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2570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 </a:t>
            </a:r>
          </a:p>
        </p:txBody>
      </p:sp>
    </p:spTree>
    <p:extLst>
      <p:ext uri="{BB962C8B-B14F-4D97-AF65-F5344CB8AC3E}">
        <p14:creationId xmlns:p14="http://schemas.microsoft.com/office/powerpoint/2010/main" val="360218992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lstStyle/>
          <a:p>
            <a:pPr marL="216000" indent="-216000">
              <a:buFont typeface="+mj-lt"/>
              <a:buAutoNum type="arabicPeriod"/>
            </a:pPr>
            <a:r>
              <a:rPr lang="en-US" altLang="ko-KR" dirty="0"/>
              <a:t>128 ~ 256 bits</a:t>
            </a:r>
            <a:r>
              <a:rPr lang="ko-KR" altLang="en-US" dirty="0"/>
              <a:t>의 무작위 암호화 시퀀스 </a:t>
            </a:r>
            <a:r>
              <a:rPr lang="en-US" altLang="ko-KR" dirty="0"/>
              <a:t>S(Seed) </a:t>
            </a:r>
            <a:r>
              <a:rPr lang="ko-KR" altLang="en-US" dirty="0"/>
              <a:t>생성</a:t>
            </a:r>
            <a:endParaRPr lang="en-US" altLang="ko-KR" dirty="0"/>
          </a:p>
          <a:p>
            <a:pPr marL="216000" indent="-216000">
              <a:buFont typeface="+mj-lt"/>
              <a:buAutoNum type="arabicPeriod"/>
            </a:pPr>
            <a:r>
              <a:rPr lang="en-US" altLang="ko-KR" dirty="0"/>
              <a:t>S</a:t>
            </a:r>
            <a:r>
              <a:rPr lang="ko-KR" altLang="en-US" dirty="0"/>
              <a:t>를 </a:t>
            </a:r>
            <a:r>
              <a:rPr lang="en-US" altLang="ko-KR" dirty="0"/>
              <a:t>SHA-256 </a:t>
            </a:r>
            <a:r>
              <a:rPr lang="ko-KR" altLang="en-US" dirty="0" err="1"/>
              <a:t>해시한</a:t>
            </a:r>
            <a:r>
              <a:rPr lang="ko-KR" altLang="en-US" dirty="0"/>
              <a:t> 값의</a:t>
            </a:r>
            <a:r>
              <a:rPr lang="en-US" altLang="ko-KR" dirty="0"/>
              <a:t> </a:t>
            </a:r>
            <a:r>
              <a:rPr lang="ko-KR" altLang="en-US" dirty="0"/>
              <a:t>첫</a:t>
            </a:r>
            <a:r>
              <a:rPr lang="en-US" altLang="ko-KR" dirty="0"/>
              <a:t> 4 bits</a:t>
            </a:r>
            <a:r>
              <a:rPr lang="ko-KR" altLang="en-US" dirty="0"/>
              <a:t>를 </a:t>
            </a:r>
            <a:r>
              <a:rPr lang="ko-KR" altLang="en-US" dirty="0" err="1"/>
              <a:t>체크섬으로</a:t>
            </a:r>
            <a:r>
              <a:rPr lang="ko-KR" altLang="en-US" dirty="0"/>
              <a:t> 생성</a:t>
            </a:r>
            <a:endParaRPr lang="en-US" altLang="ko-KR" dirty="0"/>
          </a:p>
          <a:p>
            <a:pPr marL="216000" indent="-216000">
              <a:buFont typeface="+mj-lt"/>
              <a:buAutoNum type="arabicPeriod"/>
            </a:pPr>
            <a:r>
              <a:rPr lang="ko-KR" altLang="en-US" dirty="0"/>
              <a:t>무작위 시퀀스 </a:t>
            </a:r>
            <a:r>
              <a:rPr lang="en-US" altLang="ko-KR" dirty="0"/>
              <a:t>S </a:t>
            </a:r>
            <a:r>
              <a:rPr lang="ko-KR" altLang="en-US" dirty="0"/>
              <a:t>뒤에 </a:t>
            </a:r>
            <a:r>
              <a:rPr lang="ko-KR" altLang="en-US" dirty="0" err="1"/>
              <a:t>체크섬</a:t>
            </a:r>
            <a:r>
              <a:rPr lang="ko-KR" altLang="en-US" dirty="0"/>
              <a:t> 추가</a:t>
            </a:r>
            <a:endParaRPr lang="en-US" altLang="ko-KR" dirty="0"/>
          </a:p>
          <a:p>
            <a:pPr marL="216000" indent="-216000">
              <a:buFont typeface="+mj-lt"/>
              <a:buAutoNum type="arabicPeriod"/>
            </a:pPr>
            <a:r>
              <a:rPr lang="ko-KR" altLang="en-US" dirty="0" err="1"/>
              <a:t>시쿼스와</a:t>
            </a:r>
            <a:r>
              <a:rPr lang="ko-KR" altLang="en-US" dirty="0"/>
              <a:t> </a:t>
            </a:r>
            <a:r>
              <a:rPr lang="ko-KR" altLang="en-US" dirty="0" err="1"/>
              <a:t>체크섬을</a:t>
            </a:r>
            <a:r>
              <a:rPr lang="ko-KR" altLang="en-US" dirty="0"/>
              <a:t> 연결한 것을 </a:t>
            </a:r>
            <a:r>
              <a:rPr lang="en-US" altLang="ko-KR" dirty="0"/>
              <a:t>11</a:t>
            </a:r>
            <a:r>
              <a:rPr lang="ko-KR" altLang="en-US" dirty="0"/>
              <a:t> </a:t>
            </a:r>
            <a:r>
              <a:rPr lang="en-US" altLang="ko-KR" dirty="0"/>
              <a:t>bits</a:t>
            </a:r>
            <a:r>
              <a:rPr lang="ko-KR" altLang="en-US" dirty="0"/>
              <a:t> 단위 나누기 </a:t>
            </a:r>
            <a:r>
              <a:rPr lang="en-US" altLang="ko-KR" dirty="0"/>
              <a:t>(12 </a:t>
            </a:r>
            <a:r>
              <a:rPr lang="ko-KR" altLang="en-US" dirty="0"/>
              <a:t>개</a:t>
            </a:r>
            <a:r>
              <a:rPr lang="en-US" altLang="ko-KR" dirty="0"/>
              <a:t>)</a:t>
            </a:r>
          </a:p>
          <a:p>
            <a:pPr marL="216000" indent="-216000">
              <a:buFont typeface="+mj-lt"/>
              <a:buAutoNum type="arabicPeriod"/>
            </a:pPr>
            <a:r>
              <a:rPr lang="ko-KR" altLang="en-US" dirty="0" err="1"/>
              <a:t>각가의</a:t>
            </a:r>
            <a:r>
              <a:rPr lang="ko-KR" altLang="en-US" dirty="0"/>
              <a:t> </a:t>
            </a:r>
            <a:r>
              <a:rPr lang="en-US" altLang="ko-KR" dirty="0"/>
              <a:t>11 bits</a:t>
            </a:r>
            <a:r>
              <a:rPr lang="ko-KR" altLang="en-US" dirty="0"/>
              <a:t>를 사전 정의된 </a:t>
            </a:r>
            <a:r>
              <a:rPr lang="en-US" altLang="ko-KR" dirty="0"/>
              <a:t>2048 </a:t>
            </a:r>
            <a:r>
              <a:rPr lang="ko-KR" altLang="en-US" dirty="0" err="1"/>
              <a:t>단어과</a:t>
            </a:r>
            <a:r>
              <a:rPr lang="ko-KR" altLang="en-US" dirty="0"/>
              <a:t> 매핑</a:t>
            </a:r>
            <a:endParaRPr lang="en-US" altLang="ko-KR" dirty="0"/>
          </a:p>
          <a:p>
            <a:pPr marL="216000" indent="-216000">
              <a:buFont typeface="+mj-lt"/>
              <a:buAutoNum type="arabicPeriod"/>
            </a:pPr>
            <a:r>
              <a:rPr lang="ko-KR" altLang="en-US" dirty="0"/>
              <a:t>단어의 시퀀스 순서를 유지하며 </a:t>
            </a:r>
            <a:r>
              <a:rPr lang="ko-KR" altLang="en-US" dirty="0" err="1"/>
              <a:t>니모닉</a:t>
            </a:r>
            <a:r>
              <a:rPr lang="ko-KR" altLang="en-US" dirty="0"/>
              <a:t> 코드 생성</a:t>
            </a:r>
            <a:endParaRPr lang="en-US" altLang="ko-KR"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46801"/>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854701" cy="6030740"/>
          </a:xfrm>
        </p:spPr>
        <p:txBody>
          <a:bodyPr>
            <a:normAutofit lnSpcReduction="10000"/>
          </a:bodyPr>
          <a:lstStyle/>
          <a:p>
            <a:pPr indent="0">
              <a:buNone/>
            </a:pPr>
            <a:r>
              <a:rPr lang="en-US" altLang="ko-KR" sz="2000" dirty="0"/>
              <a:t>PBKDF2 : </a:t>
            </a:r>
            <a:r>
              <a:rPr lang="ko-KR" altLang="en-US" sz="2000" dirty="0"/>
              <a:t>키</a:t>
            </a:r>
            <a:r>
              <a:rPr lang="en-US" altLang="ko-KR" sz="2000" dirty="0"/>
              <a:t> </a:t>
            </a:r>
            <a:r>
              <a:rPr lang="ko-KR" altLang="en-US" sz="2000" dirty="0"/>
              <a:t>스트레칭 함수</a:t>
            </a:r>
            <a:r>
              <a:rPr lang="en-US" altLang="ko-KR" sz="2000" dirty="0"/>
              <a:t>(key-stretching function)</a:t>
            </a:r>
          </a:p>
          <a:p>
            <a:pPr marL="216000" indent="-216000"/>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dirty="0"/>
          </a:p>
          <a:p>
            <a:pPr indent="0">
              <a:buNone/>
            </a:pPr>
            <a:endParaRPr lang="en-US" altLang="ko-KR" sz="900" dirty="0"/>
          </a:p>
          <a:p>
            <a:pPr marL="216000" indent="-216000">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buNone/>
            </a:pPr>
            <a:endParaRPr lang="en-US" altLang="ko-KR" sz="900" dirty="0"/>
          </a:p>
          <a:p>
            <a:pPr indent="0">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4860"/>
            <a:ext cx="5832475" cy="40718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B06878-812F-470B-B122-9C2311B400AC}"/>
              </a:ext>
            </a:extLst>
          </p:cNvPr>
          <p:cNvSpPr>
            <a:spLocks noGrp="1"/>
          </p:cNvSpPr>
          <p:nvPr>
            <p:ph idx="1"/>
          </p:nvPr>
        </p:nvSpPr>
        <p:spPr/>
        <p:txBody>
          <a:bodyPr>
            <a:normAutofit lnSpcReduction="10000"/>
          </a:bodyPr>
          <a:lstStyle/>
          <a:p>
            <a:pPr indent="0">
              <a:buNone/>
            </a:pPr>
            <a:r>
              <a:rPr lang="ko-KR" altLang="en-US" sz="2000" dirty="0"/>
              <a:t>마스터 키 생성 </a:t>
            </a:r>
            <a:r>
              <a:rPr lang="en-US" altLang="ko-KR" sz="2000" dirty="0"/>
              <a:t>(PBKDF2, Password Based Key Derivation Function 2)</a:t>
            </a:r>
          </a:p>
          <a:p>
            <a:pPr indent="0">
              <a:buNone/>
            </a:pPr>
            <a:endParaRPr lang="en-US" altLang="ko-KR" sz="2000" dirty="0"/>
          </a:p>
          <a:p>
            <a:pPr indent="0">
              <a:buNone/>
            </a:pPr>
            <a:endParaRPr lang="en-US" altLang="ko-KR" sz="2000" dirty="0"/>
          </a:p>
          <a:p>
            <a:pPr indent="0">
              <a:buNone/>
            </a:pPr>
            <a:endParaRPr lang="en-US" altLang="ko-KR" sz="2000" dirty="0"/>
          </a:p>
          <a:p>
            <a:r>
              <a:rPr lang="en-US" altLang="ko-KR" dirty="0"/>
              <a:t>Key </a:t>
            </a:r>
            <a:r>
              <a:rPr lang="en-US" altLang="ko-KR" dirty="0" err="1"/>
              <a:t>Strech</a:t>
            </a:r>
            <a:r>
              <a:rPr lang="en-US" altLang="ko-KR" dirty="0"/>
              <a:t> </a:t>
            </a:r>
            <a:r>
              <a:rPr lang="en-US" altLang="ko-KR" dirty="0" err="1"/>
              <a:t>gka</a:t>
            </a:r>
            <a:r>
              <a:rPr lang="en-US" altLang="ko-KR" dirty="0"/>
              <a:t>(P)RNG </a:t>
            </a:r>
            <a:r>
              <a:rPr lang="ko-KR" altLang="en-US" dirty="0"/>
              <a:t>에서 선택된 </a:t>
            </a:r>
            <a:r>
              <a:rPr lang="en-US" altLang="ko-KR" dirty="0"/>
              <a:t>(128 ~ 512</a:t>
            </a:r>
            <a:r>
              <a:rPr lang="ko-KR" altLang="en-US" dirty="0"/>
              <a:t>비트</a:t>
            </a:r>
            <a:r>
              <a:rPr lang="en-US" altLang="ko-KR" dirty="0"/>
              <a:t>, 256</a:t>
            </a:r>
            <a:r>
              <a:rPr lang="ko-KR" altLang="en-US" dirty="0"/>
              <a:t>비트 권장</a:t>
            </a:r>
            <a:r>
              <a:rPr lang="en-US" altLang="ko-KR" dirty="0"/>
              <a:t>)</a:t>
            </a:r>
            <a:r>
              <a:rPr lang="ko-KR" altLang="en-US" dirty="0"/>
              <a:t>의 </a:t>
            </a:r>
            <a:r>
              <a:rPr lang="ko-KR" altLang="en-US" dirty="0" err="1"/>
              <a:t>시드</a:t>
            </a:r>
            <a:r>
              <a:rPr lang="ko-KR" altLang="en-US" dirty="0"/>
              <a:t> 바이트 시퀀스 </a:t>
            </a:r>
            <a:r>
              <a:rPr lang="en-US" altLang="ko-KR" dirty="0"/>
              <a:t>S</a:t>
            </a:r>
            <a:r>
              <a:rPr lang="ko-KR" altLang="en-US" dirty="0"/>
              <a:t>를 생성</a:t>
            </a:r>
            <a:endParaRPr lang="en-US" altLang="ko-KR" dirty="0"/>
          </a:p>
          <a:p>
            <a:pPr lvl="1"/>
            <a:r>
              <a:rPr lang="en-US" altLang="ko-KR" dirty="0"/>
              <a:t>(P)RNG : (Pseudo Random Number Generator)</a:t>
            </a:r>
          </a:p>
          <a:p>
            <a:pPr lvl="1"/>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lvl="1"/>
            <a:r>
              <a:rPr lang="en-US" altLang="ko-KR" dirty="0"/>
              <a:t>DRBG : Deterministic Random Bit generator, </a:t>
            </a:r>
            <a:r>
              <a:rPr lang="en-US" altLang="ko-KR" dirty="0">
                <a:hlinkClick r:id="rId3"/>
              </a:rPr>
              <a:t>NIST</a:t>
            </a:r>
            <a:endParaRPr lang="en-US" altLang="ko-KR" dirty="0"/>
          </a:p>
          <a:p>
            <a:r>
              <a:rPr lang="en-US" altLang="ko-KR" dirty="0"/>
              <a:t>I </a:t>
            </a:r>
            <a:r>
              <a:rPr lang="ko-KR" altLang="en-US" dirty="0"/>
              <a:t>계산 </a:t>
            </a:r>
            <a:r>
              <a:rPr lang="en-US" altLang="ko-KR" dirty="0"/>
              <a:t>= HMAC-SHA512(key="mnemonic", data = S)</a:t>
            </a:r>
          </a:p>
          <a:p>
            <a:r>
              <a:rPr lang="en-US" altLang="ko-KR" dirty="0"/>
              <a:t>I</a:t>
            </a:r>
            <a:r>
              <a:rPr lang="ko-KR" altLang="en-US" dirty="0"/>
              <a:t>를 </a:t>
            </a:r>
            <a:r>
              <a:rPr lang="en-US" altLang="ko-KR" dirty="0"/>
              <a:t>2</a:t>
            </a:r>
            <a:r>
              <a:rPr lang="ko-KR" altLang="en-US" dirty="0"/>
              <a:t>개의 </a:t>
            </a:r>
            <a:r>
              <a:rPr lang="en-US" altLang="ko-KR" dirty="0"/>
              <a:t>32bytes(256bits) </a:t>
            </a:r>
            <a:r>
              <a:rPr lang="ko-KR" altLang="en-US" dirty="0"/>
              <a:t>시퀀스 </a:t>
            </a:r>
            <a:r>
              <a:rPr lang="en-US" altLang="ko-KR" dirty="0"/>
              <a:t>I</a:t>
            </a:r>
            <a:r>
              <a:rPr lang="en-US" altLang="ko-KR" baseline="-25000" dirty="0"/>
              <a:t>L</a:t>
            </a:r>
            <a:r>
              <a:rPr lang="ko-KR" altLang="en-US" dirty="0"/>
              <a:t>과 </a:t>
            </a:r>
            <a:r>
              <a:rPr lang="en-US" altLang="ko-KR" dirty="0"/>
              <a:t>I</a:t>
            </a:r>
            <a:r>
              <a:rPr lang="en-US" altLang="ko-KR" baseline="-25000" dirty="0"/>
              <a:t>R</a:t>
            </a:r>
            <a:r>
              <a:rPr lang="ko-KR" altLang="en-US" dirty="0"/>
              <a:t>로 나눔</a:t>
            </a:r>
            <a:endParaRPr lang="en-US" altLang="ko-KR" dirty="0"/>
          </a:p>
          <a:p>
            <a:r>
              <a:rPr lang="en-US" altLang="ko-KR" dirty="0"/>
              <a:t>parse256(IL)</a:t>
            </a:r>
            <a:r>
              <a:rPr lang="ko-KR" altLang="en-US" dirty="0"/>
              <a:t>을 마스터 키로 사용</a:t>
            </a:r>
            <a:r>
              <a:rPr lang="en-US" altLang="ko-KR" dirty="0"/>
              <a:t>, IR</a:t>
            </a:r>
            <a:r>
              <a:rPr lang="ko-KR" altLang="en-US" dirty="0"/>
              <a:t>를 마스터 체인코드로 사용</a:t>
            </a:r>
            <a:br>
              <a:rPr lang="en-US" altLang="ko-KR" dirty="0"/>
            </a:b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BE068118-D5D6-4D04-9749-294E033D1792}"/>
              </a:ext>
            </a:extLst>
          </p:cNvPr>
          <p:cNvSpPr>
            <a:spLocks noGrp="1"/>
          </p:cNvSpPr>
          <p:nvPr>
            <p:ph type="title"/>
          </p:nvPr>
        </p:nvSpPr>
        <p:spPr/>
        <p:txBody>
          <a:bodyPr/>
          <a:lstStyle/>
          <a:p>
            <a:r>
              <a:rPr lang="en-US" altLang="ko-KR" dirty="0"/>
              <a:t>BIP-32 HD(Hierarchical Deterministic) Wallets</a:t>
            </a:r>
            <a:endParaRPr lang="ko-KR" altLang="en-US" dirty="0"/>
          </a:p>
        </p:txBody>
      </p:sp>
      <p:grpSp>
        <p:nvGrpSpPr>
          <p:cNvPr id="7" name="그룹 6">
            <a:extLst>
              <a:ext uri="{FF2B5EF4-FFF2-40B4-BE49-F238E27FC236}">
                <a16:creationId xmlns:a16="http://schemas.microsoft.com/office/drawing/2014/main" id="{F3E875B5-BFA3-4721-93BD-AC79B5CE979D}"/>
              </a:ext>
            </a:extLst>
          </p:cNvPr>
          <p:cNvGrpSpPr/>
          <p:nvPr/>
        </p:nvGrpSpPr>
        <p:grpSpPr>
          <a:xfrm>
            <a:off x="659958" y="1467801"/>
            <a:ext cx="9485906" cy="400110"/>
            <a:chOff x="1311965" y="3463578"/>
            <a:chExt cx="9485906" cy="400110"/>
          </a:xfrm>
        </p:grpSpPr>
        <p:sp>
          <p:nvSpPr>
            <p:cNvPr id="4" name="TextBox 3">
              <a:extLst>
                <a:ext uri="{FF2B5EF4-FFF2-40B4-BE49-F238E27FC236}">
                  <a16:creationId xmlns:a16="http://schemas.microsoft.com/office/drawing/2014/main" id="{D46074A9-81BF-4458-A2AC-63F243EE7AD9}"/>
                </a:ext>
              </a:extLst>
            </p:cNvPr>
            <p:cNvSpPr txBox="1"/>
            <p:nvPr/>
          </p:nvSpPr>
          <p:spPr>
            <a:xfrm>
              <a:off x="1311965" y="3463578"/>
              <a:ext cx="2425148" cy="40011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Entropy (128 bits)</a:t>
              </a:r>
            </a:p>
          </p:txBody>
        </p:sp>
        <p:sp>
          <p:nvSpPr>
            <p:cNvPr id="5" name="TextBox 4">
              <a:extLst>
                <a:ext uri="{FF2B5EF4-FFF2-40B4-BE49-F238E27FC236}">
                  <a16:creationId xmlns:a16="http://schemas.microsoft.com/office/drawing/2014/main" id="{7D0184FC-F4DC-4F13-8843-1A061918F3D9}"/>
                </a:ext>
              </a:extLst>
            </p:cNvPr>
            <p:cNvSpPr txBox="1"/>
            <p:nvPr/>
          </p:nvSpPr>
          <p:spPr>
            <a:xfrm>
              <a:off x="4272728" y="3463578"/>
              <a:ext cx="6525143" cy="400110"/>
            </a:xfrm>
            <a:prstGeom prst="rect">
              <a:avLst/>
            </a:prstGeom>
            <a:noFill/>
          </p:spPr>
          <p:txBody>
            <a:bodyPr wrap="square" lIns="36000" rIns="126000" rtlCol="0">
              <a:spAutoFit/>
            </a:bodyPr>
            <a:lstStyle/>
            <a:p>
              <a:r>
                <a:rPr lang="en-US" altLang="ko-KR" sz="2000" dirty="0">
                  <a:solidFill>
                    <a:schemeClr val="bg1">
                      <a:lumMod val="85000"/>
                    </a:schemeClr>
                  </a:solidFill>
                  <a:latin typeface="Arial" panose="020B0604020202020204" pitchFamily="34" charset="0"/>
                </a:rPr>
                <a:t> Master Key ( m(256 bits), </a:t>
              </a:r>
              <a:r>
                <a:rPr lang="en-US" altLang="ko-KR" sz="2000" dirty="0" err="1">
                  <a:solidFill>
                    <a:schemeClr val="bg1">
                      <a:lumMod val="85000"/>
                    </a:schemeClr>
                  </a:solidFill>
                  <a:latin typeface="Arial" panose="020B0604020202020204" pitchFamily="34" charset="0"/>
                </a:rPr>
                <a:t>chaincode</a:t>
              </a:r>
              <a:r>
                <a:rPr lang="en-US" altLang="ko-KR" sz="2000" dirty="0">
                  <a:solidFill>
                    <a:schemeClr val="bg1">
                      <a:lumMod val="85000"/>
                    </a:schemeClr>
                  </a:solidFill>
                  <a:latin typeface="Arial" panose="020B0604020202020204" pitchFamily="34" charset="0"/>
                </a:rPr>
                <a:t>(256bits) )</a:t>
              </a:r>
            </a:p>
          </p:txBody>
        </p:sp>
        <p:cxnSp>
          <p:nvCxnSpPr>
            <p:cNvPr id="6" name="직선 화살표 연결선 5">
              <a:extLst>
                <a:ext uri="{FF2B5EF4-FFF2-40B4-BE49-F238E27FC236}">
                  <a16:creationId xmlns:a16="http://schemas.microsoft.com/office/drawing/2014/main" id="{DB3D716E-CC1D-43EB-A56A-68C05B82C296}"/>
                </a:ext>
              </a:extLst>
            </p:cNvPr>
            <p:cNvCxnSpPr>
              <a:cxnSpLocks/>
              <a:stCxn id="4" idx="3"/>
              <a:endCxn id="5" idx="1"/>
            </p:cNvCxnSpPr>
            <p:nvPr/>
          </p:nvCxnSpPr>
          <p:spPr>
            <a:xfrm>
              <a:off x="3737113" y="3663633"/>
              <a:ext cx="535615"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074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lstStyle/>
          <a:p>
            <a:pPr indent="0">
              <a:buNone/>
            </a:pPr>
            <a:r>
              <a:rPr lang="en-US" altLang="ko-KR" b="1" dirty="0"/>
              <a:t>16</a:t>
            </a:r>
            <a:r>
              <a:rPr lang="ko-KR" altLang="en-US" b="1" dirty="0"/>
              <a:t>진수</a:t>
            </a:r>
            <a:r>
              <a:rPr lang="en-US" altLang="ko-KR" b="1" dirty="0"/>
              <a:t>(hex)</a:t>
            </a:r>
            <a:r>
              <a:rPr lang="ko-KR" altLang="en-US" b="1" dirty="0"/>
              <a:t> </a:t>
            </a:r>
            <a:r>
              <a:rPr lang="en-US" altLang="ko-KR" b="1" dirty="0"/>
              <a:t>:</a:t>
            </a:r>
            <a:r>
              <a:rPr lang="ko-KR" altLang="en-US" b="1" dirty="0"/>
              <a:t> </a:t>
            </a:r>
            <a:r>
              <a:rPr lang="en-US" altLang="ko-KR" b="1" dirty="0"/>
              <a:t>[0,</a:t>
            </a:r>
            <a:r>
              <a:rPr lang="ko-KR" altLang="en-US" b="1" dirty="0"/>
              <a:t> </a:t>
            </a:r>
            <a:r>
              <a:rPr lang="en-US" altLang="ko-KR" b="1" dirty="0"/>
              <a:t>f]</a:t>
            </a:r>
            <a:endParaRPr lang="ko-KR" altLang="en-US"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en-US" altLang="ko-KR" dirty="0"/>
              <a:t>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196993185"/>
              </p:ext>
            </p:extLst>
          </p:nvPr>
        </p:nvGraphicFramePr>
        <p:xfrm>
          <a:off x="277504"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chemeClr val="bg1">
                              <a:lumMod val="85000"/>
                            </a:schemeClr>
                          </a:solidFill>
                        </a:rPr>
                        <a:t>10</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332550">
                <a:tc>
                  <a:txBody>
                    <a:bodyPr/>
                    <a:lstStyle/>
                    <a:p>
                      <a:pPr algn="ctr" latinLnBrk="1"/>
                      <a:r>
                        <a:rPr lang="en-US" altLang="ko-KR" sz="1400" dirty="0">
                          <a:solidFill>
                            <a:schemeClr val="bg1">
                              <a:lumMod val="85000"/>
                            </a:schemeClr>
                          </a:solidFill>
                        </a:rPr>
                        <a:t>2</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r h="332550">
                <a:tc>
                  <a:txBody>
                    <a:bodyPr/>
                    <a:lstStyle/>
                    <a:p>
                      <a:pPr algn="ctr" latinLnBrk="1"/>
                      <a:r>
                        <a:rPr lang="en-US" altLang="ko-KR" sz="1400" dirty="0">
                          <a:solidFill>
                            <a:schemeClr val="bg1">
                              <a:lumMod val="85000"/>
                            </a:schemeClr>
                          </a:solidFill>
                        </a:rPr>
                        <a:t>16</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sz="1200" dirty="0"/>
              <a:t>1 byte = 8bits,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(160bit)</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(160bit, 40nibble)</a:t>
            </a:r>
          </a:p>
          <a:p>
            <a:pPr indent="0">
              <a:buFont typeface="Arial" panose="020B0604020202020204" pitchFamily="34" charset="0"/>
              <a:buNone/>
            </a:pPr>
            <a:r>
              <a:rPr lang="en-US" altLang="ko-KR" sz="1600" dirty="0">
                <a:solidFill>
                  <a:srgbClr val="00C8E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endParaRPr lang="en-US" altLang="ko-KR" dirty="0"/>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6083297"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881383" y="5321395"/>
            <a:ext cx="1201914" cy="37510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27002" y="5696495"/>
            <a:ext cx="1456295" cy="38117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HD Wallet (Hierarchical Deterministic Wallets, </a:t>
            </a:r>
            <a:r>
              <a:rPr lang="ko-KR" altLang="en-US" sz="2000" dirty="0"/>
              <a:t>결정적 계층 구조 지갑</a:t>
            </a:r>
            <a:r>
              <a:rPr lang="en-US" altLang="ko-KR" sz="2000" dirty="0"/>
              <a:t>)</a:t>
            </a:r>
          </a:p>
          <a:p>
            <a:pPr marL="144000"/>
            <a:r>
              <a:rPr lang="ko-KR" altLang="en-US" dirty="0" err="1"/>
              <a:t>시드</a:t>
            </a:r>
            <a:r>
              <a:rPr lang="ko-KR" altLang="en-US" dirty="0"/>
              <a:t> </a:t>
            </a:r>
            <a:r>
              <a:rPr lang="en-US" altLang="ko-KR" dirty="0"/>
              <a:t>(seed, 128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143" y="1095914"/>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곡선의 </a:t>
                </a:r>
                <a:r>
                  <a:rPr lang="en-US" altLang="ko-KR" dirty="0"/>
                  <a:t>order</a:t>
                </a:r>
                <a:r>
                  <a:rPr lang="ko-KR" altLang="en-US" dirty="0"/>
                  <a:t>를 나타내는 정수</a:t>
                </a:r>
                <a:r>
                  <a:rPr lang="en-US" altLang="ko-KR" dirty="0"/>
                  <a:t>(integer)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0"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BIP-32 HD(Hierarchical Deterministic) Wallets</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5204361"/>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6109887"/>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4977980"/>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5430743"/>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5883506"/>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6336268"/>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5162646"/>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5389027"/>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6294553"/>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6068172"/>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5964920"/>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297053727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BIP-32 HD(Hierarchical Deterministic) Wallets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chemeClr val="bg1">
                        <a:lumMod val="85000"/>
                      </a:schemeClr>
                    </a:solidFill>
                    <a:effectLst/>
                  </a:rPr>
                  <a:t>강화 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t>일반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0071FF"/>
                            </a:solidFill>
                            <a:effectLst/>
                            <a:latin typeface="Cambria Math" panose="02040503050406030204" pitchFamily="18" charset="0"/>
                          </a:rPr>
                          <m:t>𝑘</m:t>
                        </m:r>
                        <m:r>
                          <a:rPr lang="en-US" altLang="ko-KR" b="0" i="1" baseline="-25000" smtClean="0">
                            <a:solidFill>
                              <a:srgbClr val="0071FF"/>
                            </a:solidFill>
                            <a:effectLst/>
                            <a:latin typeface="Cambria Math" panose="02040503050406030204" pitchFamily="18" charset="0"/>
                          </a:rPr>
                          <m:t>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m:t>
                    </m:r>
                    <m:r>
                      <a:rPr lang="en-US" altLang="ko-KR" b="0" i="1" baseline="-25000" smtClean="0">
                        <a:effectLst/>
                        <a:latin typeface="Cambria Math" panose="02040503050406030204" pitchFamily="18" charset="0"/>
                      </a:rPr>
                      <m:t>𝑎𝑟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0493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0493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0493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768366660"/>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chemeClr val="bg1">
                        <a:lumMod val="85000"/>
                      </a:schemeClr>
                    </a:solidFill>
                    <a:effectLst/>
                  </a:rPr>
                  <a:t>강화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t>일반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m:t>
                    </m:r>
                    <m:r>
                      <a:rPr lang="en-US" altLang="ko-KR" b="0" i="1" baseline="-25000" smtClean="0">
                        <a:effectLst/>
                        <a:latin typeface="Cambria Math" panose="02040503050406030204" pitchFamily="18" charset="0"/>
                      </a:rPr>
                      <m:t>𝑟</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i="1">
                        <a:latin typeface="Cambria Math" panose="02040503050406030204" pitchFamily="18" charset="0"/>
                      </a:rPr>
                      <m:t>𝜙</m:t>
                    </m:r>
                    <m:r>
                      <a:rPr lang="en-US" altLang="ko-KR" b="0" i="1" smtClean="0">
                        <a:latin typeface="Cambria Math" panose="02040503050406030204" pitchFamily="18" charset="0"/>
                      </a:rPr>
                      <m:t>(</m:t>
                    </m:r>
                    <m:r>
                      <a:rPr lang="en-US" altLang="ko-KR" b="0" i="1" smtClean="0">
                        <a:latin typeface="Cambria Math" panose="02040503050406030204" pitchFamily="18" charset="0"/>
                      </a:rPr>
                      <m:t>𝑖𝑛𝑓𝑖𝑛𝑖𝑡𝑦</m:t>
                    </m:r>
                    <m:r>
                      <a:rPr lang="en-US" altLang="ko-KR" b="0" i="1" smtClean="0">
                        <a:latin typeface="Cambria Math" panose="02040503050406030204" pitchFamily="18" charset="0"/>
                      </a:rPr>
                      <m:t>)</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388291750"/>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 </a:t>
                </a:r>
                <a:r>
                  <a:rPr lang="ko-KR" altLang="en-US" sz="2000" dirty="0">
                    <a:latin typeface="-apple-system"/>
                  </a:rPr>
                  <a:t>확장 개인 키의 확장 공개 키 계산</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br>
                  <a:rPr lang="en-US" altLang="ko-KR" b="0" dirty="0"/>
                </a:br>
                <a:br>
                  <a:rPr lang="en-US" altLang="ko-KR" sz="900" b="0" dirty="0"/>
                </a:br>
                <a:r>
                  <a:rPr lang="ko-KR" altLang="en-US" dirty="0"/>
                  <a:t>자식 개인 키 계산 </a:t>
                </a:r>
                <a:r>
                  <a:rPr lang="en-US" altLang="ko-KR" dirty="0"/>
                  <a:t>➡ </a:t>
                </a:r>
                <a:r>
                  <a:rPr lang="ko-KR" altLang="en-US" dirty="0"/>
                  <a:t>자식 공개키 계산 </a:t>
                </a:r>
                <a:r>
                  <a:rPr lang="en-US" altLang="ko-KR" dirty="0"/>
                  <a:t>(</a:t>
                </a:r>
                <a:r>
                  <a:rPr lang="ko-KR" altLang="en-US" dirty="0"/>
                  <a:t>항상 가능</a:t>
                </a:r>
                <a:r>
                  <a:rPr lang="en-US" altLang="ko-KR" dirty="0"/>
                  <a:t>)</a:t>
                </a:r>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br>
                  <a:rPr lang="en-US" altLang="ko-KR" b="0" dirty="0"/>
                </a:br>
                <a:br>
                  <a:rPr lang="en-US" altLang="ko-KR" sz="900" b="0" dirty="0"/>
                </a:br>
                <a:r>
                  <a:rPr lang="ko-KR" altLang="en-US" dirty="0"/>
                  <a:t>부모 공개키 계산 </a:t>
                </a:r>
                <a:r>
                  <a:rPr lang="en-US" altLang="ko-KR" dirty="0"/>
                  <a:t>➡ </a:t>
                </a:r>
                <a:r>
                  <a:rPr lang="ko-KR" altLang="en-US" dirty="0"/>
                  <a:t>자식 개인키 계산 </a:t>
                </a:r>
                <a:r>
                  <a:rPr lang="en-US" altLang="ko-KR" dirty="0"/>
                  <a:t>(</a:t>
                </a:r>
                <a:r>
                  <a:rPr lang="ko-KR" altLang="en-US" dirty="0"/>
                  <a:t>강화 자식 불가</a:t>
                </a:r>
                <a:r>
                  <a:rPr lang="en-US" altLang="ko-KR" dirty="0"/>
                  <a:t>)</a:t>
                </a: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트리</a:t>
            </a:r>
            <a:r>
              <a:rPr lang="en-US" altLang="ko-KR" sz="2000" dirty="0"/>
              <a:t>(The key tree) : </a:t>
            </a:r>
            <a:r>
              <a:rPr lang="ko-KR" altLang="en-US" sz="2000" dirty="0"/>
              <a:t>키의 </a:t>
            </a:r>
            <a:r>
              <a:rPr lang="ko-KR" altLang="en-US" dirty="0"/>
              <a:t>파생 경로</a:t>
            </a:r>
            <a:r>
              <a:rPr lang="en-US" altLang="ko-KR" dirty="0"/>
              <a:t>(path)</a:t>
            </a:r>
            <a:r>
              <a:rPr lang="ko-KR" altLang="en-US" dirty="0"/>
              <a:t> 표현</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 </a:t>
            </a:r>
            <a:r>
              <a:rPr lang="ko-KR" altLang="en-US" dirty="0"/>
              <a:t>예</a:t>
            </a:r>
            <a:r>
              <a:rPr lang="en-US" altLang="ko-KR" dirty="0"/>
              <a:t>) 0 = 0 , 1 = 1</a:t>
            </a:r>
          </a:p>
          <a:p>
            <a:pPr lvl="1"/>
            <a:r>
              <a:rPr lang="en-US" altLang="ko-KR" dirty="0" err="1"/>
              <a:t>i</a:t>
            </a:r>
            <a:r>
              <a:rPr lang="en-US" altLang="ko-KR" baseline="-25000" dirty="0" err="1"/>
              <a:t>H</a:t>
            </a:r>
            <a:r>
              <a:rPr lang="en-US" altLang="ko-KR" dirty="0"/>
              <a:t> or </a:t>
            </a:r>
            <a:r>
              <a:rPr lang="en-US" altLang="ko-KR" dirty="0" err="1"/>
              <a:t>i</a:t>
            </a:r>
            <a:r>
              <a:rPr lang="en-US" altLang="ko-KR" dirty="0"/>
              <a:t>' 	: </a:t>
            </a:r>
            <a:r>
              <a:rPr lang="ko-KR" altLang="en-US" dirty="0"/>
              <a:t>강화 자식 </a:t>
            </a:r>
            <a:r>
              <a:rPr lang="en-US" altLang="ko-KR" dirty="0"/>
              <a:t>(2</a:t>
            </a:r>
            <a:r>
              <a:rPr lang="en-US" altLang="ko-KR" baseline="30000" dirty="0"/>
              <a:t>31</a:t>
            </a:r>
            <a:r>
              <a:rPr lang="en-US" altLang="ko-KR" dirty="0"/>
              <a:t> ~ 2</a:t>
            </a:r>
            <a:r>
              <a:rPr lang="en-US" altLang="ko-KR" baseline="30000" dirty="0"/>
              <a:t>32</a:t>
            </a:r>
            <a:r>
              <a:rPr lang="en-US" altLang="ko-KR" dirty="0"/>
              <a:t> - 1) ➡ 2</a:t>
            </a:r>
            <a:r>
              <a:rPr lang="en-US" altLang="ko-KR" baseline="30000" dirty="0"/>
              <a:t>31</a:t>
            </a:r>
            <a:r>
              <a:rPr lang="en-US" altLang="ko-KR" dirty="0"/>
              <a:t>+ </a:t>
            </a:r>
            <a:r>
              <a:rPr lang="en-US" altLang="ko-KR" dirty="0" err="1"/>
              <a:t>i</a:t>
            </a:r>
            <a:r>
              <a:rPr lang="en-US" altLang="ko-KR" dirty="0"/>
              <a:t>, </a:t>
            </a:r>
            <a:r>
              <a:rPr lang="ko-KR" altLang="en-US" dirty="0"/>
              <a:t>예</a:t>
            </a:r>
            <a:r>
              <a:rPr lang="en-US" altLang="ko-KR" dirty="0"/>
              <a:t>) 0' = 2</a:t>
            </a:r>
            <a:r>
              <a:rPr lang="en-US" altLang="ko-KR" baseline="30000" dirty="0"/>
              <a:t>31</a:t>
            </a:r>
            <a:r>
              <a:rPr lang="en-US" altLang="ko-KR" dirty="0"/>
              <a:t>+ 0 ,1' = 2</a:t>
            </a:r>
            <a:r>
              <a:rPr lang="en-US" altLang="ko-KR" baseline="30000" dirty="0"/>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4916865"/>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284887"/>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5660309"/>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4910736"/>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284887"/>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5661312"/>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517550"/>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517550"/>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4903643"/>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277794"/>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5654219"/>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	= M / 1 / 3 / 2'</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291980"/>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190637"/>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09223"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139321"/>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N(m/a/b/c) </a:t>
            </a:r>
          </a:p>
          <a:p>
            <a:pPr indent="0">
              <a:buNone/>
            </a:pPr>
            <a:r>
              <a:rPr lang="en-US" altLang="ko-KR" dirty="0">
                <a:solidFill>
                  <a:schemeClr val="bg1">
                    <a:lumMod val="85000"/>
                  </a:schemeClr>
                </a:solidFill>
                <a:latin typeface="Arial" panose="020B0604020202020204" pitchFamily="34" charset="0"/>
              </a:rPr>
              <a:t>= N(m/a/b)/c </a:t>
            </a:r>
          </a:p>
          <a:p>
            <a:pPr indent="0">
              <a:buNone/>
            </a:pPr>
            <a:r>
              <a:rPr lang="en-US" altLang="ko-KR" dirty="0">
                <a:solidFill>
                  <a:schemeClr val="bg1">
                    <a:lumMod val="85000"/>
                  </a:schemeClr>
                </a:solidFill>
                <a:latin typeface="Arial" panose="020B0604020202020204" pitchFamily="34" charset="0"/>
              </a:rPr>
              <a:t>= N(m/a)/b/c </a:t>
            </a:r>
          </a:p>
          <a:p>
            <a:pPr indent="0">
              <a:buNone/>
            </a:pPr>
            <a:r>
              <a:rPr lang="en-US" altLang="ko-KR" dirty="0">
                <a:solidFill>
                  <a:schemeClr val="bg1">
                    <a:lumMod val="85000"/>
                  </a:schemeClr>
                </a:solidFill>
                <a:latin typeface="Arial" panose="020B0604020202020204" pitchFamily="34" charset="0"/>
              </a:rPr>
              <a:t>= N(m)/a/b/c </a:t>
            </a:r>
          </a:p>
          <a:p>
            <a:pPr indent="0">
              <a:buNone/>
            </a:pPr>
            <a:r>
              <a:rPr lang="en-US" altLang="ko-KR" dirty="0">
                <a:solidFill>
                  <a:schemeClr val="bg1">
                    <a:lumMod val="85000"/>
                  </a:schemeClr>
                </a:solidFill>
                <a:latin typeface="Arial" panose="020B0604020202020204" pitchFamily="34" charset="0"/>
              </a:rPr>
              <a:t>= M/a/b/c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t>
            </a:r>
            <a:r>
              <a:rPr lang="en-US" altLang="ko-KR" dirty="0" err="1">
                <a:solidFill>
                  <a:schemeClr val="bg1">
                    <a:lumMod val="85000"/>
                  </a:schemeClr>
                </a:solidFill>
                <a:latin typeface="Arial" panose="020B0604020202020204" pitchFamily="34" charset="0"/>
              </a:rPr>
              <a:t>a</a:t>
            </a:r>
            <a:r>
              <a:rPr lang="en-US" altLang="ko-KR" baseline="-25000" dirty="0" err="1">
                <a:solidFill>
                  <a:schemeClr val="bg1">
                    <a:lumMod val="85000"/>
                  </a:schemeClr>
                </a:solidFill>
                <a:latin typeface="Arial" panose="020B0604020202020204" pitchFamily="34" charset="0"/>
              </a:rPr>
              <a:t>H</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t>
            </a:r>
            <a:r>
              <a:rPr lang="en-US" altLang="ko-KR" dirty="0" err="1">
                <a:solidFill>
                  <a:schemeClr val="bg1">
                    <a:lumMod val="85000"/>
                  </a:schemeClr>
                </a:solidFill>
                <a:latin typeface="Arial" panose="020B0604020202020204" pitchFamily="34" charset="0"/>
              </a:rPr>
              <a:t>a</a:t>
            </a:r>
            <a:r>
              <a:rPr lang="en-US" altLang="ko-KR" baseline="-25000" dirty="0" err="1">
                <a:solidFill>
                  <a:schemeClr val="bg1">
                    <a:lumMod val="85000"/>
                  </a:schemeClr>
                </a:solidFill>
                <a:latin typeface="Arial" panose="020B0604020202020204" pitchFamily="34" charset="0"/>
              </a:rPr>
              <a:t>H</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t>
            </a:r>
            <a:r>
              <a:rPr lang="en-US" altLang="ko-KR" dirty="0" err="1">
                <a:solidFill>
                  <a:schemeClr val="bg1">
                    <a:lumMod val="85000"/>
                  </a:schemeClr>
                </a:solidFill>
                <a:latin typeface="Arial" panose="020B0604020202020204" pitchFamily="34" charset="0"/>
              </a:rPr>
              <a:t>a</a:t>
            </a:r>
            <a:r>
              <a:rPr lang="en-US" altLang="ko-KR" baseline="-25000" dirty="0" err="1">
                <a:solidFill>
                  <a:schemeClr val="bg1">
                    <a:lumMod val="85000"/>
                  </a:schemeClr>
                </a:solidFill>
                <a:latin typeface="Arial" panose="020B0604020202020204" pitchFamily="34" charset="0"/>
              </a:rPr>
              <a:t>H</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N(m/</a:t>
            </a:r>
            <a:r>
              <a:rPr lang="en-US" altLang="ko-KR" dirty="0" err="1">
                <a:solidFill>
                  <a:schemeClr val="bg1">
                    <a:lumMod val="85000"/>
                  </a:schemeClr>
                </a:solidFill>
                <a:latin typeface="Arial" panose="020B0604020202020204" pitchFamily="34" charset="0"/>
              </a:rPr>
              <a:t>a</a:t>
            </a:r>
            <a:r>
              <a:rPr lang="en-US" altLang="ko-KR" baseline="-25000" dirty="0" err="1">
                <a:solidFill>
                  <a:schemeClr val="bg1">
                    <a:lumMod val="85000"/>
                  </a:schemeClr>
                </a:solidFill>
                <a:latin typeface="Arial" panose="020B0604020202020204" pitchFamily="34" charset="0"/>
              </a:rPr>
              <a:t>H</a:t>
            </a:r>
            <a:r>
              <a:rPr lang="en-US" altLang="ko-KR" dirty="0">
                <a:solidFill>
                  <a:schemeClr val="bg1">
                    <a:lumMod val="85000"/>
                  </a:schemeClr>
                </a:solidFill>
                <a:latin typeface="Arial" panose="020B0604020202020204" pitchFamily="34" charset="0"/>
              </a:rPr>
              <a:t>) ≠ N(m)/</a:t>
            </a:r>
            <a:r>
              <a:rPr lang="en-US" altLang="ko-KR" dirty="0" err="1">
                <a:solidFill>
                  <a:schemeClr val="bg1">
                    <a:lumMod val="85000"/>
                  </a:schemeClr>
                </a:solidFill>
                <a:latin typeface="Arial" panose="020B0604020202020204" pitchFamily="34" charset="0"/>
              </a:rPr>
              <a:t>a</a:t>
            </a:r>
            <a:r>
              <a:rPr lang="en-US" altLang="ko-KR" baseline="-25000" dirty="0" err="1">
                <a:solidFill>
                  <a:schemeClr val="bg1">
                    <a:lumMod val="85000"/>
                  </a:schemeClr>
                </a:solidFill>
                <a:latin typeface="Arial" panose="020B0604020202020204" pitchFamily="34" charset="0"/>
              </a:rPr>
              <a:t>H</a:t>
            </a:r>
            <a:endParaRPr lang="en-US" altLang="ko-KR"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1E1A9EA-A7A1-4D45-AA6C-EFD8F5C2CA83}"/>
              </a:ext>
            </a:extLst>
          </p:cNvPr>
          <p:cNvSpPr>
            <a:spLocks noGrp="1"/>
          </p:cNvSpPr>
          <p:nvPr>
            <p:ph idx="1"/>
          </p:nvPr>
        </p:nvSpPr>
        <p:spPr/>
        <p:txBody>
          <a:bodyPr/>
          <a:lstStyle/>
          <a:p>
            <a:r>
              <a:rPr lang="ko-KR" altLang="en-US" dirty="0"/>
              <a:t>시간이 된다면 </a:t>
            </a:r>
            <a:r>
              <a:rPr lang="en-US" altLang="ko-KR" dirty="0"/>
              <a:t>Serialization </a:t>
            </a:r>
            <a:r>
              <a:rPr lang="en-US" altLang="ko-KR" dirty="0" err="1"/>
              <a:t>FOrmat</a:t>
            </a:r>
            <a:endParaRPr lang="en-US" altLang="ko-KR" dirty="0"/>
          </a:p>
          <a:p>
            <a:r>
              <a:rPr lang="en-US" altLang="ko-KR" dirty="0"/>
              <a:t>https://github.com/bitcoin/bips/blob/master/bip-0032.mediawiki#serialization-format</a:t>
            </a:r>
            <a:endParaRPr lang="ko-KR" altLang="en-US" dirty="0"/>
          </a:p>
        </p:txBody>
      </p:sp>
      <p:sp>
        <p:nvSpPr>
          <p:cNvPr id="3" name="제목 2">
            <a:extLst>
              <a:ext uri="{FF2B5EF4-FFF2-40B4-BE49-F238E27FC236}">
                <a16:creationId xmlns:a16="http://schemas.microsoft.com/office/drawing/2014/main" id="{9923ED79-8519-4F5F-B5B7-B561105E8B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74897434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E2DBA4-D982-48E2-B946-114A340F493E}"/>
              </a:ext>
            </a:extLst>
          </p:cNvPr>
          <p:cNvSpPr>
            <a:spLocks noGrp="1"/>
          </p:cNvSpPr>
          <p:nvPr>
            <p:ph idx="1"/>
          </p:nvPr>
        </p:nvSpPr>
        <p:spPr/>
        <p:txBody>
          <a:bodyPr/>
          <a:lstStyle/>
          <a:p>
            <a:r>
              <a:rPr lang="ko-KR" altLang="en-US" dirty="0"/>
              <a:t>일반 서버</a:t>
            </a:r>
            <a:r>
              <a:rPr lang="en-US" altLang="ko-KR" dirty="0"/>
              <a:t>: </a:t>
            </a:r>
            <a:r>
              <a:rPr lang="ko-KR" altLang="en-US" dirty="0"/>
              <a:t>확장된 부모 공개 키 </a:t>
            </a:r>
            <a:r>
              <a:rPr lang="en-US" altLang="ko-KR" dirty="0"/>
              <a:t>-&gt; </a:t>
            </a:r>
            <a:r>
              <a:rPr lang="ko-KR" altLang="en-US" dirty="0"/>
              <a:t>일반 자식 공개 키 </a:t>
            </a:r>
            <a:r>
              <a:rPr lang="en-US" altLang="ko-KR" dirty="0"/>
              <a:t>(</a:t>
            </a:r>
            <a:r>
              <a:rPr lang="ko-KR" altLang="en-US" dirty="0"/>
              <a:t>개인 키 보유 불필요</a:t>
            </a:r>
            <a:r>
              <a:rPr lang="en-US" altLang="ko-KR" dirty="0"/>
              <a:t>)</a:t>
            </a:r>
          </a:p>
          <a:p>
            <a:pPr lvl="1"/>
            <a:r>
              <a:rPr lang="ko-KR" altLang="en-US" dirty="0"/>
              <a:t>개인 키 없이 무수히 많은 공개키 생성 가능</a:t>
            </a:r>
            <a:endParaRPr lang="en-US" altLang="ko-KR" dirty="0"/>
          </a:p>
          <a:p>
            <a:pPr lvl="1"/>
            <a:r>
              <a:rPr lang="ko-KR" altLang="en-US" dirty="0"/>
              <a:t>주소를 생성할 수 있지만</a:t>
            </a:r>
            <a:r>
              <a:rPr lang="en-US" altLang="ko-KR" dirty="0"/>
              <a:t>, </a:t>
            </a:r>
            <a:r>
              <a:rPr lang="ko-KR" altLang="en-US" dirty="0"/>
              <a:t>주소로 보낸 돈은 쓸 수 없다</a:t>
            </a:r>
            <a:r>
              <a:rPr lang="en-US" altLang="ko-KR" dirty="0"/>
              <a:t>.</a:t>
            </a:r>
          </a:p>
          <a:p>
            <a:r>
              <a:rPr lang="ko-KR" altLang="en-US" dirty="0"/>
              <a:t>보안 서버</a:t>
            </a:r>
            <a:r>
              <a:rPr lang="en-US" altLang="ko-KR" dirty="0"/>
              <a:t>: </a:t>
            </a:r>
            <a:r>
              <a:rPr lang="ko-KR" altLang="en-US" dirty="0"/>
              <a:t>확장된 부모 개인 키 </a:t>
            </a:r>
            <a:r>
              <a:rPr lang="en-US" altLang="ko-KR" dirty="0"/>
              <a:t>-&gt; </a:t>
            </a:r>
            <a:r>
              <a:rPr lang="ko-KR" altLang="en-US" dirty="0"/>
              <a:t>일반 자식 개인 키</a:t>
            </a:r>
            <a:endParaRPr lang="en-US" altLang="ko-KR" dirty="0"/>
          </a:p>
          <a:p>
            <a:pPr lvl="1"/>
            <a:r>
              <a:rPr lang="ko-KR" altLang="en-US" dirty="0"/>
              <a:t>트랜잭션에 서명 및 돈을 사용하기 위한 개인 키 파생 가능</a:t>
            </a:r>
            <a:endParaRPr lang="en-US" altLang="ko-KR" dirty="0"/>
          </a:p>
          <a:p>
            <a:pPr lvl="1"/>
            <a:endParaRPr lang="en-US" altLang="ko-KR" dirty="0"/>
          </a:p>
          <a:p>
            <a:pPr lvl="1"/>
            <a:endParaRPr lang="en-US" altLang="ko-KR" dirty="0"/>
          </a:p>
          <a:p>
            <a:pPr lvl="1"/>
            <a:endParaRPr lang="en-US" altLang="ko-KR" dirty="0"/>
          </a:p>
          <a:p>
            <a:endParaRPr lang="ko-KR" altLang="en-US" dirty="0"/>
          </a:p>
        </p:txBody>
      </p:sp>
      <p:sp>
        <p:nvSpPr>
          <p:cNvPr id="3" name="제목 2">
            <a:extLst>
              <a:ext uri="{FF2B5EF4-FFF2-40B4-BE49-F238E27FC236}">
                <a16:creationId xmlns:a16="http://schemas.microsoft.com/office/drawing/2014/main" id="{BE3C2FD4-34A5-430B-8E36-9BF7CE240F6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529017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a:t>나머지</a:t>
            </a:r>
            <a:r>
              <a:rPr lang="en-US" altLang="ko-KR" dirty="0"/>
              <a:t>(modulo) </a:t>
            </a:r>
            <a:r>
              <a:rPr lang="ko-KR" altLang="en-US" dirty="0"/>
              <a:t>연산</a:t>
            </a:r>
          </a:p>
        </p:txBody>
      </p:sp>
    </p:spTree>
    <p:extLst>
      <p:ext uri="{BB962C8B-B14F-4D97-AF65-F5344CB8AC3E}">
        <p14:creationId xmlns:p14="http://schemas.microsoft.com/office/powerpoint/2010/main" val="6170405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E2DBA4-D982-48E2-B946-114A340F493E}"/>
              </a:ext>
            </a:extLst>
          </p:cNvPr>
          <p:cNvSpPr>
            <a:spLocks noGrp="1"/>
          </p:cNvSpPr>
          <p:nvPr>
            <p:ph idx="1"/>
          </p:nvPr>
        </p:nvSpPr>
        <p:spPr>
          <a:xfrm>
            <a:off x="241299" y="674860"/>
            <a:ext cx="11683999" cy="6030740"/>
          </a:xfrm>
        </p:spPr>
        <p:txBody>
          <a:bodyPr>
            <a:normAutofit/>
          </a:bodyPr>
          <a:lstStyle/>
          <a:p>
            <a:r>
              <a:rPr lang="ko-KR" altLang="en-US" dirty="0"/>
              <a:t>확장된 공개키의 잠재적 위험</a:t>
            </a:r>
            <a:endParaRPr lang="en-US" altLang="ko-KR" dirty="0"/>
          </a:p>
          <a:p>
            <a:r>
              <a:rPr lang="en-US" altLang="ko-KR" dirty="0" err="1"/>
              <a:t>xpub</a:t>
            </a:r>
            <a:r>
              <a:rPr lang="en-US" altLang="ko-KR" dirty="0"/>
              <a:t> </a:t>
            </a:r>
            <a:r>
              <a:rPr lang="ko-KR" altLang="en-US" dirty="0"/>
              <a:t>에 대한 접근이 자식 개인키에 대한 접근을 제공하지 않는다</a:t>
            </a:r>
            <a:r>
              <a:rPr lang="en-US" altLang="ko-KR" dirty="0"/>
              <a:t>.</a:t>
            </a:r>
          </a:p>
          <a:p>
            <a:r>
              <a:rPr lang="en-US" altLang="ko-KR" dirty="0" err="1"/>
              <a:t>xpub</a:t>
            </a:r>
            <a:r>
              <a:rPr lang="ko-KR" altLang="en-US" dirty="0"/>
              <a:t>이 체인코드를 포함 </a:t>
            </a:r>
            <a:r>
              <a:rPr lang="en-US" altLang="ko-KR" dirty="0"/>
              <a:t>-&gt; </a:t>
            </a:r>
            <a:r>
              <a:rPr lang="ko-KR" altLang="en-US" dirty="0"/>
              <a:t>만약 하위 개인키가 알려져 있거나 유출된 경우</a:t>
            </a:r>
            <a:r>
              <a:rPr lang="en-US" altLang="ko-KR" dirty="0"/>
              <a:t>, </a:t>
            </a:r>
            <a:r>
              <a:rPr lang="ko-KR" altLang="en-US" dirty="0"/>
              <a:t>다른 모든 자식 개인키를 파생시키기 위한 체인 코드로 될 수 있다</a:t>
            </a:r>
            <a:r>
              <a:rPr lang="en-US" altLang="ko-KR" dirty="0"/>
              <a:t>.</a:t>
            </a:r>
          </a:p>
          <a:p>
            <a:endParaRPr lang="en-US" altLang="ko-KR" dirty="0"/>
          </a:p>
          <a:p>
            <a:r>
              <a:rPr lang="ko-KR" altLang="en-US" dirty="0"/>
              <a:t>유출된 하나의 자식 개인키와 부모 체인 코드는 모든 자식의 개인키를 노출시킬 수 있다</a:t>
            </a:r>
            <a:r>
              <a:rPr lang="en-US" altLang="ko-KR" dirty="0"/>
              <a:t>.</a:t>
            </a:r>
          </a:p>
          <a:p>
            <a:r>
              <a:rPr lang="ko-KR" altLang="en-US" dirty="0"/>
              <a:t>강화 파생</a:t>
            </a:r>
            <a:r>
              <a:rPr lang="en-US" altLang="ko-KR" dirty="0"/>
              <a:t>(hardened derivation) : </a:t>
            </a:r>
            <a:r>
              <a:rPr lang="ko-KR" altLang="en-US" dirty="0"/>
              <a:t>부모 공개키와 자식 체인 코드 간의 관계를 끊는다</a:t>
            </a:r>
            <a:r>
              <a:rPr lang="en-US" altLang="ko-KR" dirty="0"/>
              <a:t>.</a:t>
            </a:r>
          </a:p>
          <a:p>
            <a:r>
              <a:rPr lang="ko-KR" altLang="en-US" dirty="0"/>
              <a:t>강화 파생 함수는 자식 체인 코드를 파생하기 위해서 부모 공개키 대신 부모의 개인키를 사용한다</a:t>
            </a:r>
            <a:r>
              <a:rPr lang="en-US" altLang="ko-KR" dirty="0"/>
              <a:t>.</a:t>
            </a:r>
          </a:p>
          <a:p>
            <a:r>
              <a:rPr lang="ko-KR" altLang="en-US" dirty="0"/>
              <a:t>체인 코드를 이용하여 부모</a:t>
            </a:r>
            <a:r>
              <a:rPr lang="en-US" altLang="ko-KR" dirty="0"/>
              <a:t>/</a:t>
            </a:r>
            <a:r>
              <a:rPr lang="ko-KR" altLang="en-US" dirty="0"/>
              <a:t>자식 시퀀스에 </a:t>
            </a:r>
            <a:r>
              <a:rPr lang="en-US" altLang="ko-KR" dirty="0"/>
              <a:t>'</a:t>
            </a:r>
            <a:r>
              <a:rPr lang="ko-KR" altLang="en-US" dirty="0"/>
              <a:t>방화벽</a:t>
            </a:r>
            <a:r>
              <a:rPr lang="en-US" altLang="ko-KR" dirty="0"/>
              <a:t>'</a:t>
            </a:r>
            <a:r>
              <a:rPr lang="ko-KR" altLang="en-US" dirty="0"/>
              <a:t>을 생성</a:t>
            </a:r>
            <a:r>
              <a:rPr lang="en-US" altLang="ko-KR" dirty="0"/>
              <a:t>, </a:t>
            </a:r>
            <a:r>
              <a:rPr lang="ko-KR" altLang="en-US" dirty="0"/>
              <a:t>체인 코드는 부모</a:t>
            </a:r>
            <a:r>
              <a:rPr lang="en-US" altLang="ko-KR" dirty="0"/>
              <a:t>,</a:t>
            </a:r>
            <a:r>
              <a:rPr lang="ko-KR" altLang="en-US" dirty="0"/>
              <a:t>형제 개인키를 유출하는 데 사용할 수 없다</a:t>
            </a:r>
            <a:r>
              <a:rPr lang="en-US" altLang="ko-KR" dirty="0"/>
              <a:t>.</a:t>
            </a:r>
          </a:p>
          <a:p>
            <a:endParaRPr lang="en-US" altLang="ko-KR" dirty="0"/>
          </a:p>
          <a:p>
            <a:endParaRPr lang="en-US" altLang="ko-KR" dirty="0"/>
          </a:p>
          <a:p>
            <a:r>
              <a:rPr lang="ko-KR" altLang="en-US" dirty="0"/>
              <a:t>유출된 체인 코드의 위험에 노출되지 않고</a:t>
            </a:r>
            <a:r>
              <a:rPr lang="en-US" altLang="ko-KR" dirty="0"/>
              <a:t>, </a:t>
            </a:r>
            <a:r>
              <a:rPr lang="ko-KR" altLang="en-US" dirty="0"/>
              <a:t>편리하게 </a:t>
            </a:r>
            <a:r>
              <a:rPr lang="en-US" altLang="ko-KR" dirty="0" err="1"/>
              <a:t>xpub</a:t>
            </a:r>
            <a:r>
              <a:rPr lang="ko-KR" altLang="en-US" dirty="0"/>
              <a:t>을 이용해 공개키의 분기를 파생하기 위해서는 일반적인 부모가 아닌 강화된 부모로 공개키 분기를 파생해야 한다</a:t>
            </a:r>
            <a:r>
              <a:rPr lang="en-US" altLang="ko-KR" dirty="0"/>
              <a:t>.</a:t>
            </a:r>
          </a:p>
          <a:p>
            <a:r>
              <a:rPr lang="ko-KR" altLang="en-US" dirty="0"/>
              <a:t>마스터 키의 유출을 막기 위해서는 항상 강화 파생으로 파생된 마스터 키의 </a:t>
            </a:r>
            <a:r>
              <a:rPr lang="en-US" altLang="ko-KR" dirty="0"/>
              <a:t>1</a:t>
            </a:r>
            <a:r>
              <a:rPr lang="ko-KR" altLang="en-US" dirty="0"/>
              <a:t>단계 자식 사용을 강력히 추천한다</a:t>
            </a:r>
            <a:r>
              <a:rPr lang="en-US" altLang="ko-KR" dirty="0"/>
              <a:t>.</a:t>
            </a:r>
          </a:p>
          <a:p>
            <a:pPr indent="0">
              <a:buNone/>
            </a:pPr>
            <a:endParaRPr lang="ko-KR" altLang="en-US" dirty="0"/>
          </a:p>
        </p:txBody>
      </p:sp>
      <p:sp>
        <p:nvSpPr>
          <p:cNvPr id="3" name="제목 2">
            <a:extLst>
              <a:ext uri="{FF2B5EF4-FFF2-40B4-BE49-F238E27FC236}">
                <a16:creationId xmlns:a16="http://schemas.microsoft.com/office/drawing/2014/main" id="{BE3C2FD4-34A5-430B-8E36-9BF7CE240F6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29985080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t>Depth = 1 </a:t>
            </a:r>
            <a:r>
              <a:rPr lang="ko-KR" altLang="en-US" dirty="0"/>
              <a:t>을 </a:t>
            </a:r>
            <a:r>
              <a:rPr lang="en-US" altLang="ko-KR" dirty="0"/>
              <a:t>"</a:t>
            </a:r>
            <a:r>
              <a:rPr lang="ko-KR" altLang="en-US" dirty="0"/>
              <a:t>목적</a:t>
            </a:r>
            <a:r>
              <a:rPr lang="en-US" altLang="ko-KR" dirty="0"/>
              <a:t>"</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endParaRPr lang="en-US" altLang="ko-KR" dirty="0"/>
          </a:p>
          <a:p>
            <a:pPr marL="144000">
              <a:lnSpc>
                <a:spcPct val="120000"/>
              </a:lnSpc>
            </a:pPr>
            <a:r>
              <a:rPr lang="ko-KR" altLang="en-US" dirty="0"/>
              <a:t>노드 직렬화</a:t>
            </a:r>
            <a:endParaRPr lang="en-US" altLang="ko-KR" dirty="0"/>
          </a:p>
          <a:p>
            <a:pPr marL="324000" lvl="2">
              <a:lnSpc>
                <a:spcPct val="120000"/>
              </a:lnSpc>
            </a:pPr>
            <a:r>
              <a:rPr lang="ko-KR" altLang="en-US" dirty="0"/>
              <a:t>공용 노드에는 항상 </a:t>
            </a:r>
            <a:r>
              <a:rPr lang="en-US" altLang="ko-KR" dirty="0"/>
              <a:t>0x0488B21E</a:t>
            </a:r>
            <a:r>
              <a:rPr lang="ko-KR" altLang="en-US" dirty="0"/>
              <a:t>를 사용 </a:t>
            </a:r>
            <a:r>
              <a:rPr lang="en-US" altLang="ko-KR" dirty="0"/>
              <a:t>(</a:t>
            </a:r>
            <a:r>
              <a:rPr lang="ko-KR" altLang="en-US" dirty="0"/>
              <a:t>접두사 </a:t>
            </a:r>
            <a:r>
              <a:rPr lang="en-US" altLang="ko-KR" dirty="0" err="1"/>
              <a:t>xpub</a:t>
            </a:r>
            <a:r>
              <a:rPr lang="en-US" altLang="ko-KR" dirty="0"/>
              <a:t>)</a:t>
            </a:r>
          </a:p>
          <a:p>
            <a:pPr marL="324000" lvl="2">
              <a:lnSpc>
                <a:spcPct val="120000"/>
              </a:lnSpc>
            </a:pPr>
            <a:r>
              <a:rPr lang="ko-KR" altLang="en-US" dirty="0"/>
              <a:t>사설 노드에는 </a:t>
            </a:r>
            <a:r>
              <a:rPr lang="en-US" altLang="ko-KR" dirty="0"/>
              <a:t>0x0488ADE4 (</a:t>
            </a:r>
            <a:r>
              <a:rPr lang="ko-KR" altLang="en-US" dirty="0"/>
              <a:t>접두사 </a:t>
            </a:r>
            <a:r>
              <a:rPr lang="en-US" altLang="ko-KR" dirty="0" err="1"/>
              <a:t>xprv</a:t>
            </a:r>
            <a:r>
              <a:rPr lang="en-US" altLang="ko-KR" dirty="0"/>
              <a:t>)</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dirty="0"/>
              <a:t>(Multi-Account Hierarchy for Deterministic Wallets)</a:t>
            </a:r>
          </a:p>
          <a:p>
            <a:pPr>
              <a:lnSpc>
                <a:spcPct val="110000"/>
              </a:lnSpc>
            </a:pPr>
            <a:r>
              <a:rPr lang="en-US" altLang="ko-KR" dirty="0"/>
              <a:t>BIP-43 </a:t>
            </a:r>
            <a:r>
              <a:rPr lang="ko-KR" altLang="en-US" dirty="0"/>
              <a:t>확장</a:t>
            </a:r>
            <a:r>
              <a:rPr lang="en-US" altLang="ko-KR" dirty="0"/>
              <a:t>, '</a:t>
            </a:r>
            <a:r>
              <a:rPr lang="ko-KR" altLang="en-US" dirty="0"/>
              <a:t>목적</a:t>
            </a:r>
            <a:r>
              <a:rPr lang="en-US" altLang="ko-KR" dirty="0"/>
              <a:t>' </a:t>
            </a:r>
            <a:r>
              <a:rPr lang="ko-KR" altLang="en-US" dirty="0"/>
              <a:t>번호 </a:t>
            </a:r>
            <a:r>
              <a:rPr lang="en-US" altLang="ko-KR" dirty="0"/>
              <a:t>44'</a:t>
            </a:r>
            <a:r>
              <a:rPr lang="ko-KR" altLang="en-US" dirty="0"/>
              <a:t>를</a:t>
            </a:r>
            <a:r>
              <a:rPr lang="en-US" altLang="ko-KR" dirty="0"/>
              <a:t> </a:t>
            </a:r>
            <a:r>
              <a:rPr lang="ko-KR" altLang="en-US" dirty="0"/>
              <a:t>복수 화폐</a:t>
            </a:r>
            <a:r>
              <a:rPr lang="en-US" altLang="ko-KR" dirty="0"/>
              <a:t> </a:t>
            </a:r>
            <a:r>
              <a:rPr lang="ko-KR" altLang="en-US" dirty="0"/>
              <a:t>복수 계정 구조로 사용</a:t>
            </a:r>
            <a:endParaRPr lang="en-US" altLang="ko-KR" dirty="0"/>
          </a:p>
          <a:p>
            <a:pPr>
              <a:lnSpc>
                <a:spcPct val="110000"/>
              </a:lnSpc>
            </a:pPr>
            <a:r>
              <a:rPr lang="ko-KR" altLang="en-US" dirty="0"/>
              <a:t>모든 </a:t>
            </a:r>
            <a:r>
              <a:rPr lang="en-US" altLang="ko-KR" dirty="0"/>
              <a:t>HD </a:t>
            </a:r>
            <a:r>
              <a:rPr lang="ko-KR" altLang="en-US" dirty="0"/>
              <a:t>지갑 구조는 하나의 트리 분리</a:t>
            </a:r>
            <a:r>
              <a:rPr lang="en-US" altLang="ko-KR" dirty="0"/>
              <a:t>(m/44'/*)</a:t>
            </a:r>
            <a:r>
              <a:rPr lang="ko-KR" altLang="en-US" dirty="0"/>
              <a:t>만</a:t>
            </a:r>
            <a:r>
              <a:rPr lang="en-US" altLang="ko-KR" dirty="0"/>
              <a:t> </a:t>
            </a:r>
            <a:r>
              <a:rPr lang="ko-KR" altLang="en-US" dirty="0"/>
              <a:t>사용하여 식별</a:t>
            </a:r>
            <a:endParaRPr lang="en-US" altLang="ko-KR" dirty="0"/>
          </a:p>
          <a:p>
            <a:pPr>
              <a:lnSpc>
                <a:spcPct val="110000"/>
              </a:lnSpc>
            </a:pPr>
            <a:r>
              <a:rPr lang="ko-KR" altLang="en-US"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a:p>
            <a:pPr lvl="1">
              <a:lnSpc>
                <a:spcPct val="110000"/>
              </a:lnSpc>
            </a:pPr>
            <a:r>
              <a:rPr lang="en-US" altLang="ko-KR" dirty="0"/>
              <a:t>depth = 1 ( purpose' ) : 44' </a:t>
            </a:r>
            <a:r>
              <a:rPr lang="ko-KR" altLang="en-US" dirty="0"/>
              <a:t>고정 값</a:t>
            </a:r>
            <a:endParaRPr lang="en-US" altLang="ko-KR" dirty="0"/>
          </a:p>
          <a:p>
            <a:pPr lvl="1">
              <a:lnSpc>
                <a:spcPct val="110000"/>
              </a:lnSpc>
            </a:pPr>
            <a:r>
              <a:rPr lang="en-US" altLang="ko-KR" dirty="0"/>
              <a:t>depth = 2 ( </a:t>
            </a:r>
            <a:r>
              <a:rPr lang="en-US" altLang="ko-KR" dirty="0" err="1"/>
              <a:t>coin_type</a:t>
            </a:r>
            <a:r>
              <a:rPr lang="en-US" altLang="ko-KR" dirty="0"/>
              <a:t>' ) : </a:t>
            </a:r>
            <a:r>
              <a:rPr lang="ko-KR" altLang="en-US" dirty="0"/>
              <a:t>암호화폐 유형</a:t>
            </a:r>
            <a:r>
              <a:rPr lang="en-US" altLang="ko-KR" dirty="0"/>
              <a:t>, </a:t>
            </a:r>
            <a:r>
              <a:rPr lang="ko-KR" altLang="en-US" dirty="0" err="1"/>
              <a:t>비트코인</a:t>
            </a:r>
            <a:r>
              <a:rPr lang="en-US" altLang="ko-KR" dirty="0"/>
              <a:t>(m/44'/0'), </a:t>
            </a:r>
            <a:r>
              <a:rPr lang="ko-KR" altLang="en-US" dirty="0"/>
              <a:t>이더리움</a:t>
            </a:r>
            <a:r>
              <a:rPr lang="en-US" altLang="ko-KR" dirty="0"/>
              <a:t>(m/44'/60') - </a:t>
            </a:r>
            <a:r>
              <a:rPr lang="en-US" altLang="ko-KR" sz="1300" dirty="0"/>
              <a:t>SLIP0044:  </a:t>
            </a:r>
            <a:r>
              <a:rPr lang="en-US" altLang="ko-KR" sz="1300" dirty="0">
                <a:hlinkClick r:id="rId2"/>
              </a:rPr>
              <a:t>https://github.com/satoshilabs/slips/blob/master/slip-0044.md</a:t>
            </a:r>
            <a:endParaRPr lang="en-US" altLang="ko-KR" sz="1300" dirty="0"/>
          </a:p>
          <a:p>
            <a:pPr lvl="1">
              <a:lnSpc>
                <a:spcPct val="110000"/>
              </a:lnSpc>
            </a:pPr>
            <a:r>
              <a:rPr lang="en-US" altLang="ko-KR" sz="1600" dirty="0"/>
              <a:t>depth = 3 ( account' ) : </a:t>
            </a:r>
            <a:r>
              <a:rPr lang="ko-KR" altLang="en-US" sz="1600" dirty="0"/>
              <a:t>사용 목적 </a:t>
            </a:r>
            <a:r>
              <a:rPr lang="en-US" altLang="ko-KR" sz="1600" dirty="0"/>
              <a:t>(</a:t>
            </a:r>
            <a:r>
              <a:rPr lang="ko-KR" altLang="en-US" sz="1600" dirty="0"/>
              <a:t>회계</a:t>
            </a:r>
            <a:r>
              <a:rPr lang="en-US" altLang="ko-KR" dirty="0"/>
              <a:t>, </a:t>
            </a:r>
            <a:r>
              <a:rPr lang="ko-KR" altLang="en-US" dirty="0"/>
              <a:t>기부</a:t>
            </a:r>
            <a:r>
              <a:rPr lang="en-US" altLang="ko-KR" dirty="0"/>
              <a:t>, </a:t>
            </a:r>
            <a:r>
              <a:rPr lang="ko-KR" altLang="en-US" dirty="0"/>
              <a:t>저축</a:t>
            </a:r>
            <a:r>
              <a:rPr lang="en-US" altLang="ko-KR" dirty="0"/>
              <a:t>, </a:t>
            </a:r>
            <a:r>
              <a:rPr lang="ko-KR" altLang="en-US" dirty="0"/>
              <a:t>공동 비용</a:t>
            </a:r>
            <a:r>
              <a:rPr lang="ko-KR" altLang="en-US" sz="1600" dirty="0"/>
              <a:t> 등</a:t>
            </a:r>
            <a:r>
              <a:rPr lang="en-US" altLang="ko-KR" sz="1600" dirty="0"/>
              <a:t>)</a:t>
            </a:r>
          </a:p>
          <a:p>
            <a:pPr lvl="1">
              <a:lnSpc>
                <a:spcPct val="110000"/>
              </a:lnSpc>
            </a:pPr>
            <a:r>
              <a:rPr lang="en-US" altLang="ko-KR" dirty="0"/>
              <a:t>depth = 4 ( change ) : 0 - </a:t>
            </a:r>
            <a:r>
              <a:rPr lang="ko-KR" altLang="en-US" dirty="0"/>
              <a:t>외부 체인 사용</a:t>
            </a:r>
            <a:r>
              <a:rPr lang="en-US" altLang="ko-KR" dirty="0"/>
              <a:t>(</a:t>
            </a:r>
            <a:r>
              <a:rPr lang="ko-KR" altLang="en-US" dirty="0"/>
              <a:t>수신 주소</a:t>
            </a:r>
            <a:r>
              <a:rPr lang="en-US" altLang="ko-KR" dirty="0"/>
              <a:t>), 1 - </a:t>
            </a:r>
            <a:r>
              <a:rPr lang="ko-KR" altLang="en-US" dirty="0"/>
              <a:t>내부 체인 사용</a:t>
            </a:r>
            <a:r>
              <a:rPr lang="en-US" altLang="ko-KR" dirty="0"/>
              <a:t>(change address, </a:t>
            </a:r>
            <a:r>
              <a:rPr lang="ko-KR" altLang="en-US" dirty="0"/>
              <a:t>잔액 주소</a:t>
            </a:r>
            <a:r>
              <a:rPr lang="en-US" altLang="ko-KR" dirty="0"/>
              <a:t>)</a:t>
            </a:r>
            <a:br>
              <a:rPr lang="en-US" altLang="ko-KR" dirty="0"/>
            </a:br>
            <a:r>
              <a:rPr lang="ko-KR" altLang="en-US" dirty="0" err="1"/>
              <a:t>이더리움은</a:t>
            </a:r>
            <a:r>
              <a:rPr lang="ko-KR" altLang="en-US" dirty="0"/>
              <a:t> 잔액 주소</a:t>
            </a:r>
            <a:r>
              <a:rPr lang="en-US" altLang="ko-KR" dirty="0"/>
              <a:t>(1)</a:t>
            </a:r>
            <a:r>
              <a:rPr lang="ko-KR" altLang="en-US" dirty="0"/>
              <a:t> 불필요 입금 주소</a:t>
            </a:r>
            <a:r>
              <a:rPr lang="en-US" altLang="ko-KR" dirty="0"/>
              <a:t>(0)</a:t>
            </a:r>
            <a:r>
              <a:rPr lang="ko-KR" altLang="en-US" dirty="0"/>
              <a:t>만 사용</a:t>
            </a:r>
            <a:br>
              <a:rPr lang="en-US" altLang="ko-KR" dirty="0"/>
            </a:br>
            <a:r>
              <a:rPr lang="ko-KR" altLang="en-US" dirty="0"/>
              <a:t>일반</a:t>
            </a:r>
            <a:r>
              <a:rPr lang="en-US" altLang="ko-KR" dirty="0"/>
              <a:t> </a:t>
            </a:r>
            <a:r>
              <a:rPr lang="ko-KR" altLang="en-US" dirty="0"/>
              <a:t>파생 사용 </a:t>
            </a:r>
            <a:r>
              <a:rPr lang="en-US" altLang="ko-KR" dirty="0"/>
              <a:t>: </a:t>
            </a:r>
            <a:r>
              <a:rPr lang="ko-KR" altLang="en-US" dirty="0" err="1"/>
              <a:t>비보안</a:t>
            </a:r>
            <a:r>
              <a:rPr lang="ko-KR" altLang="en-US" dirty="0"/>
              <a:t> 환경에서 사용할 수 있도록 확장된 공개키를 트리의 계정 수준에서 내보낼 수 있음</a:t>
            </a:r>
            <a:endParaRPr lang="en-US" altLang="ko-KR" dirty="0"/>
          </a:p>
          <a:p>
            <a:pPr lvl="1">
              <a:lnSpc>
                <a:spcPct val="110000"/>
              </a:lnSpc>
            </a:pPr>
            <a:r>
              <a:rPr lang="en-US" altLang="ko-KR" sz="1600" dirty="0"/>
              <a:t>depth = 5 (</a:t>
            </a:r>
            <a:r>
              <a:rPr lang="en-US" altLang="ko-KR" sz="1600" dirty="0" err="1"/>
              <a:t>address_index</a:t>
            </a:r>
            <a:r>
              <a:rPr lang="en-US" altLang="ko-KR" sz="1600" dirty="0"/>
              <a:t>) : </a:t>
            </a:r>
            <a:r>
              <a:rPr lang="ko-KR" altLang="en-US" sz="1600" dirty="0"/>
              <a:t>실제 사용 주소</a:t>
            </a:r>
            <a:endParaRPr lang="en-US" altLang="ko-KR" dirty="0"/>
          </a:p>
          <a:p>
            <a:endParaRPr lang="ko-KR" altLang="en-US"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77252741-CC40-46FA-B299-D0BBA79EA442}"/>
              </a:ext>
            </a:extLst>
          </p:cNvPr>
          <p:cNvGraphicFramePr>
            <a:graphicFrameLocks noGrp="1"/>
          </p:cNvGraphicFramePr>
          <p:nvPr>
            <p:extLst>
              <p:ext uri="{D42A27DB-BD31-4B8C-83A1-F6EECF244321}">
                <p14:modId xmlns:p14="http://schemas.microsoft.com/office/powerpoint/2010/main" val="165561736"/>
              </p:ext>
            </p:extLst>
          </p:nvPr>
        </p:nvGraphicFramePr>
        <p:xfrm>
          <a:off x="473506" y="5425440"/>
          <a:ext cx="5324614" cy="1280160"/>
        </p:xfrm>
        <a:graphic>
          <a:graphicData uri="http://schemas.openxmlformats.org/drawingml/2006/table">
            <a:tbl>
              <a:tblPr firstRow="1" bandRow="1">
                <a:tableStyleId>{5C22544A-7EE6-4342-B048-85BDC9FD1C3A}</a:tableStyleId>
              </a:tblPr>
              <a:tblGrid>
                <a:gridCol w="1618098">
                  <a:extLst>
                    <a:ext uri="{9D8B030D-6E8A-4147-A177-3AD203B41FA5}">
                      <a16:colId xmlns:a16="http://schemas.microsoft.com/office/drawing/2014/main" val="1653822942"/>
                    </a:ext>
                  </a:extLst>
                </a:gridCol>
                <a:gridCol w="3706516">
                  <a:extLst>
                    <a:ext uri="{9D8B030D-6E8A-4147-A177-3AD203B41FA5}">
                      <a16:colId xmlns:a16="http://schemas.microsoft.com/office/drawing/2014/main" val="4097220077"/>
                    </a:ext>
                  </a:extLst>
                </a:gridCol>
              </a:tblGrid>
              <a:tr h="274320">
                <a:tc>
                  <a:txBody>
                    <a:bodyPr/>
                    <a:lstStyle/>
                    <a:p>
                      <a:pPr algn="ctr" latinLnBrk="1"/>
                      <a:r>
                        <a:rPr lang="en-US" altLang="ko-KR" sz="1500" b="1" baseline="0" dirty="0">
                          <a:solidFill>
                            <a:srgbClr val="3F3F3F"/>
                          </a:solidFill>
                          <a:latin typeface="Arial" panose="020B0604020202020204" pitchFamily="34" charset="0"/>
                        </a:rPr>
                        <a:t>HD </a:t>
                      </a:r>
                      <a:r>
                        <a:rPr lang="ko-KR" altLang="en-US" sz="1500" b="1" baseline="0" dirty="0">
                          <a:solidFill>
                            <a:srgbClr val="3F3F3F"/>
                          </a:solidFill>
                          <a:latin typeface="Arial" panose="020B0604020202020204" pitchFamily="34" charset="0"/>
                        </a:rPr>
                        <a:t>경로</a:t>
                      </a:r>
                      <a:endParaRPr lang="ko-KR" altLang="en-US" sz="15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5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M/44'/0'/0'/0/0</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첫 번째 수신 주소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M/44'/0'/0'/1/2</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세 번째 잔액 주소 공개키</a:t>
                      </a:r>
                      <a:endParaRPr lang="ko-KR" altLang="en-US" sz="15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2743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baseline="0" dirty="0">
                          <a:solidFill>
                            <a:schemeClr val="bg1">
                              <a:lumMod val="85000"/>
                            </a:schemeClr>
                          </a:solidFill>
                          <a:latin typeface="Arial" panose="020B0604020202020204" pitchFamily="34" charset="0"/>
                        </a:rPr>
                        <a:t>m/44'/60'/0'/0/5</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aseline="0" dirty="0">
                          <a:solidFill>
                            <a:schemeClr val="bg1">
                              <a:lumMod val="85000"/>
                            </a:schemeClr>
                          </a:solidFill>
                          <a:latin typeface="Arial" panose="020B0604020202020204" pitchFamily="34" charset="0"/>
                        </a:rPr>
                        <a:t>이더리움 수신 주소</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여섯</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번째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35448301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03D2AD-C9DA-4799-A3CD-D051C8885D49}"/>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P89 </a:t>
            </a:r>
            <a:r>
              <a:rPr lang="ko-KR" altLang="en-US" sz="1800" b="0" i="0" u="none" strike="noStrike" dirty="0">
                <a:effectLst/>
                <a:latin typeface="Arial" panose="020B0604020202020204" pitchFamily="34" charset="0"/>
              </a:rPr>
              <a:t>지갑</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넓은 의미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주요 사용자 인터페이스를 제공하는 소프트웨어 애플리케이션</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사용자 돈에 대한 접근을 통제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키와 주소를 관리</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잔액을 추적</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생성과 서명을 제어</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추가로 </a:t>
            </a:r>
            <a:r>
              <a:rPr lang="en-US" altLang="ko-KR" sz="1800" b="0" i="0" u="none" strike="noStrike" dirty="0">
                <a:effectLst/>
                <a:latin typeface="Arial" panose="020B0604020202020204" pitchFamily="34" charset="0"/>
              </a:rPr>
              <a:t>ERC-20 </a:t>
            </a:r>
            <a:r>
              <a:rPr lang="ko-KR" altLang="en-US" sz="1800" b="0" i="0" u="none" strike="noStrike" dirty="0">
                <a:effectLst/>
                <a:latin typeface="Arial" panose="020B0604020202020204" pitchFamily="34" charset="0"/>
              </a:rPr>
              <a:t>토큰처럼 </a:t>
            </a:r>
            <a:r>
              <a:rPr lang="ko-KR" altLang="en-US" sz="1800" b="0" i="0" u="none" strike="noStrike" dirty="0" err="1">
                <a:effectLst/>
                <a:latin typeface="Arial" panose="020B0604020202020204" pitchFamily="34" charset="0"/>
              </a:rPr>
              <a:t>컨트랙트와</a:t>
            </a:r>
            <a:r>
              <a:rPr lang="ko-KR" altLang="en-US" sz="1800" b="0" i="0" u="none" strike="noStrike" dirty="0">
                <a:effectLst/>
                <a:latin typeface="Arial" panose="020B0604020202020204" pitchFamily="34" charset="0"/>
              </a:rPr>
              <a:t> 상호작용</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개발자 시각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사용자의 키를 보관하고 관리하는 시스템</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명확한 기준은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이더리움 지갑은 키는 포함하고 </a:t>
            </a:r>
            <a:r>
              <a:rPr lang="ko-KR" altLang="en-US" sz="1800" b="0" i="0" u="none" strike="noStrike" dirty="0" err="1">
                <a:effectLst/>
                <a:latin typeface="Arial" panose="020B0604020202020204" pitchFamily="34" charset="0"/>
              </a:rPr>
              <a:t>이더나</a:t>
            </a:r>
            <a:r>
              <a:rPr lang="ko-KR" altLang="en-US" sz="1800" b="0" i="0" u="none" strike="noStrike" dirty="0">
                <a:effectLst/>
                <a:latin typeface="Arial" panose="020B0604020202020204" pitchFamily="34" charset="0"/>
              </a:rPr>
              <a:t> 토큰은 포함하기 않는다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트랜잭션에 개인키로 서명함으로써 자신의 소유임을 증명</a:t>
            </a:r>
            <a:endParaRPr lang="ko-KR" altLang="en-US" b="0" dirty="0">
              <a:effectLst/>
            </a:endParaRPr>
          </a:p>
          <a:p>
            <a:pPr rtl="0">
              <a:spcBef>
                <a:spcPts val="0"/>
              </a:spcBef>
              <a:spcAft>
                <a:spcPts val="0"/>
              </a:spcAft>
            </a:pPr>
            <a:br>
              <a:rPr lang="ko-KR" altLang="en-US" b="0" dirty="0">
                <a:effectLst/>
              </a:rPr>
            </a:br>
            <a:br>
              <a:rPr lang="ko-KR" altLang="en-US" b="0" dirty="0">
                <a:effectLst/>
              </a:rPr>
            </a:br>
            <a:br>
              <a:rPr lang="ko-KR" altLang="en-US" b="0" dirty="0">
                <a:effectLst/>
              </a:rPr>
            </a:br>
            <a:r>
              <a:rPr lang="en-US" altLang="ko-KR" sz="1800" b="0" i="0" u="none" strike="noStrike" dirty="0">
                <a:effectLst/>
                <a:latin typeface="Arial" panose="020B0604020202020204" pitchFamily="34" charset="0"/>
              </a:rPr>
              <a:t>HD </a:t>
            </a:r>
            <a:r>
              <a:rPr lang="ko-KR" altLang="en-US" sz="1800" b="0" i="0" u="none" strike="noStrike" dirty="0">
                <a:effectLst/>
                <a:latin typeface="Arial" panose="020B0604020202020204" pitchFamily="34" charset="0"/>
              </a:rPr>
              <a:t>지갑 </a:t>
            </a:r>
            <a:r>
              <a:rPr lang="en-US" altLang="ko-KR" sz="1800" b="0" i="0" u="none" strike="noStrike" dirty="0">
                <a:effectLst/>
                <a:latin typeface="Arial" panose="020B0604020202020204" pitchFamily="34" charset="0"/>
              </a:rPr>
              <a:t>(BIP-32/BIP-44)</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결정적 지갑 </a:t>
            </a:r>
            <a:r>
              <a:rPr lang="en-US" altLang="ko-KR" sz="1800" b="0" i="0" u="none" strike="noStrike" dirty="0">
                <a:effectLst/>
                <a:latin typeface="Arial" panose="020B0604020202020204" pitchFamily="34" charset="0"/>
              </a:rPr>
              <a:t>- BIP-32 -&gt; </a:t>
            </a:r>
            <a:r>
              <a:rPr lang="ko-KR" altLang="en-US" sz="1800" b="0" i="0" u="none" strike="noStrike" dirty="0">
                <a:effectLst/>
                <a:latin typeface="Arial" panose="020B0604020202020204" pitchFamily="34" charset="0"/>
              </a:rPr>
              <a:t>단일 </a:t>
            </a:r>
            <a:r>
              <a:rPr lang="ko-KR" altLang="en-US" sz="1800" b="0" i="0" u="none" strike="noStrike" dirty="0" err="1">
                <a:effectLst/>
                <a:latin typeface="Arial" panose="020B0604020202020204" pitchFamily="34" charset="0"/>
              </a:rPr>
              <a:t>시드로부터</a:t>
            </a:r>
            <a:r>
              <a:rPr lang="ko-KR" altLang="en-US" sz="1800" b="0" i="0" u="none" strike="noStrike" dirty="0">
                <a:effectLst/>
                <a:latin typeface="Arial" panose="020B0604020202020204" pitchFamily="34" charset="0"/>
              </a:rPr>
              <a:t> 생성된 키 트리</a:t>
            </a:r>
            <a:r>
              <a:rPr lang="en-US" altLang="ko-KR" sz="1800" b="0" i="0" u="none" strike="noStrike" dirty="0">
                <a:effectLst/>
                <a:latin typeface="Arial" panose="020B0604020202020204" pitchFamily="34" charset="0"/>
              </a:rPr>
              <a:t>, </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분기별로 용도를 다르게 사용</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개인키에 접속하지 않고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공개키 시퀀스를 만들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시드와</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니모닉</a:t>
            </a:r>
            <a:r>
              <a:rPr lang="ko-KR" altLang="en-US" sz="1800" b="0" i="0" u="none" strike="noStrike" dirty="0">
                <a:effectLst/>
                <a:latin typeface="Arial" panose="020B0604020202020204" pitchFamily="34" charset="0"/>
              </a:rPr>
              <a:t> 코드</a:t>
            </a:r>
            <a:r>
              <a:rPr lang="en-US" altLang="ko-KR" sz="1800" b="0" i="0" u="none" strike="noStrike" dirty="0">
                <a:effectLst/>
                <a:latin typeface="Arial" panose="020B0604020202020204" pitchFamily="34" charset="0"/>
              </a:rPr>
              <a:t>(BIP-39)</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mnemonic BIP-39</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BIP-39 </a:t>
            </a:r>
            <a:r>
              <a:rPr lang="ko-KR" altLang="en-US" sz="1800" b="0" i="0" u="none" strike="noStrike" dirty="0">
                <a:effectLst/>
                <a:latin typeface="Arial" panose="020B0604020202020204" pitchFamily="34" charset="0"/>
              </a:rPr>
              <a:t>기반 </a:t>
            </a:r>
            <a:r>
              <a:rPr lang="ko-KR" altLang="en-US" sz="1800" b="0" i="0" u="none" strike="noStrike" dirty="0" err="1">
                <a:effectLst/>
                <a:latin typeface="Arial" panose="020B0604020202020204" pitchFamily="34" charset="0"/>
              </a:rPr>
              <a:t>니모닉</a:t>
            </a:r>
            <a:r>
              <a:rPr lang="ko-KR" altLang="en-US" sz="1800" b="0" i="0" u="none" strike="noStrike" dirty="0">
                <a:effectLst/>
                <a:latin typeface="Arial" panose="020B0604020202020204" pitchFamily="34" charset="0"/>
              </a:rPr>
              <a:t> 코드 단어  </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BIP-32 </a:t>
            </a:r>
            <a:r>
              <a:rPr lang="ko-KR" altLang="en-US" sz="1800" b="0" i="0" u="none" strike="noStrike" dirty="0">
                <a:effectLst/>
                <a:latin typeface="Arial" panose="020B0604020202020204" pitchFamily="34" charset="0"/>
              </a:rPr>
              <a:t>기반 </a:t>
            </a:r>
            <a:r>
              <a:rPr lang="en-US" altLang="ko-KR" sz="1800" b="0" i="0" u="none" strike="noStrike" dirty="0">
                <a:effectLst/>
                <a:latin typeface="Arial" panose="020B0604020202020204" pitchFamily="34" charset="0"/>
              </a:rPr>
              <a:t>HD </a:t>
            </a:r>
            <a:r>
              <a:rPr lang="ko-KR" altLang="en-US" sz="1800" b="0" i="0" u="none" strike="noStrike" dirty="0">
                <a:effectLst/>
                <a:latin typeface="Arial" panose="020B0604020202020204" pitchFamily="34" charset="0"/>
              </a:rPr>
              <a:t>지갑</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BIP-43 </a:t>
            </a:r>
            <a:r>
              <a:rPr lang="ko-KR" altLang="en-US" sz="1800" b="0" i="0" u="none" strike="noStrike" dirty="0">
                <a:effectLst/>
                <a:latin typeface="Arial" panose="020B0604020202020204" pitchFamily="34" charset="0"/>
              </a:rPr>
              <a:t>다목적 </a:t>
            </a:r>
            <a:r>
              <a:rPr lang="en-US" altLang="ko-KR" sz="1800" b="0" i="0" u="none" strike="noStrike" dirty="0">
                <a:effectLst/>
                <a:latin typeface="Arial" panose="020B0604020202020204" pitchFamily="34" charset="0"/>
              </a:rPr>
              <a:t>HD </a:t>
            </a:r>
            <a:r>
              <a:rPr lang="ko-KR" altLang="en-US" sz="1800" b="0" i="0" u="none" strike="noStrike" dirty="0">
                <a:effectLst/>
                <a:latin typeface="Arial" panose="020B0604020202020204" pitchFamily="34" charset="0"/>
              </a:rPr>
              <a:t>지갑 구조</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BIP-44 </a:t>
            </a:r>
            <a:r>
              <a:rPr lang="ko-KR" altLang="en-US" sz="1800" b="0" i="0" u="none" strike="noStrike" dirty="0">
                <a:effectLst/>
                <a:latin typeface="Arial" panose="020B0604020202020204" pitchFamily="34" charset="0"/>
              </a:rPr>
              <a:t>복수화폐 및 복수계정 지갑</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15EF94E8-EC85-422E-8F71-A0E53F8C490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7243736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11687151" cy="4351338"/>
          </a:xfrm>
        </p:spPr>
        <p:txBody>
          <a:bodyPr/>
          <a:lstStyle/>
          <a:p>
            <a:pPr indent="0">
              <a:buNone/>
            </a:pPr>
            <a:r>
              <a:rPr lang="ko-KR" altLang="en-US" dirty="0"/>
              <a:t>지갑을 복구하기 위한 </a:t>
            </a:r>
            <a:r>
              <a:rPr lang="en-US" altLang="ko-KR" dirty="0"/>
              <a:t>12</a:t>
            </a:r>
            <a:r>
              <a:rPr lang="ko-KR" altLang="en-US" dirty="0"/>
              <a:t>개 단어</a:t>
            </a:r>
            <a:endParaRPr lang="en-US" altLang="ko-KR" dirty="0"/>
          </a:p>
          <a:p>
            <a:pPr indent="0">
              <a:buNone/>
            </a:pPr>
            <a:r>
              <a:rPr lang="ko-KR" altLang="en-US" dirty="0"/>
              <a:t>지갑의 </a:t>
            </a:r>
            <a:r>
              <a:rPr lang="en-US" altLang="ko-KR" dirty="0"/>
              <a:t>seed</a:t>
            </a:r>
            <a:r>
              <a:rPr lang="ko-KR" altLang="en-US" dirty="0"/>
              <a:t>가 되는 </a:t>
            </a:r>
            <a:r>
              <a:rPr lang="en-US" altLang="ko-KR" dirty="0"/>
              <a:t>binary</a:t>
            </a:r>
            <a:r>
              <a:rPr lang="ko-KR" altLang="en-US" dirty="0"/>
              <a:t>나 </a:t>
            </a:r>
            <a:r>
              <a:rPr lang="en-US" altLang="ko-KR" dirty="0"/>
              <a:t>hex</a:t>
            </a:r>
            <a:r>
              <a:rPr lang="ko-KR" altLang="en-US" dirty="0"/>
              <a:t> 표현은 너무 복잡하기에 쉽게 입력할 수 있도록 갖춰진 형식</a:t>
            </a:r>
            <a:endParaRPr lang="en-US" altLang="ko-KR" dirty="0"/>
          </a:p>
          <a:p>
            <a:pPr indent="0">
              <a:buNone/>
            </a:pPr>
            <a:r>
              <a:rPr lang="en-US" altLang="ko-KR" sz="1400" dirty="0"/>
              <a:t>Seed: ab8c62ee16e6fa8a1496de4d012dae491da6c3bca622ae0a2e6e2d336ba4831e1972c1aab7da0af3af70dd4d7b4738466600c9e1ac42fcca856d1a8c6220ee06</a:t>
            </a:r>
          </a:p>
          <a:p>
            <a:pPr indent="0">
              <a:buNone/>
            </a:pPr>
            <a:endParaRPr lang="en-US" altLang="ko-KR" sz="1400" dirty="0"/>
          </a:p>
          <a:p>
            <a:pPr indent="0">
              <a:buNone/>
            </a:pPr>
            <a:r>
              <a:rPr lang="en-US" altLang="ko-KR" sz="1400" dirty="0"/>
              <a:t>wordlist(English): </a:t>
            </a:r>
            <a:r>
              <a:rPr lang="en-US" altLang="ko-KR" sz="1400" dirty="0">
                <a:hlinkClick r:id="rId3"/>
              </a:rPr>
              <a:t>https://github.com/bitcoin/bips/blob/master/bip-0039/english.txt</a:t>
            </a:r>
            <a:endParaRPr lang="en-US" altLang="ko-KR" sz="1400" dirty="0"/>
          </a:p>
          <a:p>
            <a:pPr indent="0">
              <a:buNone/>
            </a:pPr>
            <a:endParaRPr lang="en-US" altLang="ko-KR" sz="1400"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 </a:t>
            </a:r>
            <a:r>
              <a:rPr lang="en-US" altLang="ko-KR" dirty="0"/>
              <a:t>[ </a:t>
            </a:r>
            <a:r>
              <a:rPr lang="ko-KR" altLang="en-US" dirty="0" err="1"/>
              <a:t>니모닉</a:t>
            </a:r>
            <a:r>
              <a:rPr lang="en-US" altLang="ko-KR" dirty="0"/>
              <a:t>(Mnemonic Code: BIP-39) ]</a:t>
            </a:r>
            <a:endParaRPr lang="ko-KR" altLang="en-US" dirty="0"/>
          </a:p>
        </p:txBody>
      </p:sp>
    </p:spTree>
    <p:extLst>
      <p:ext uri="{BB962C8B-B14F-4D97-AF65-F5344CB8AC3E}">
        <p14:creationId xmlns:p14="http://schemas.microsoft.com/office/powerpoint/2010/main" val="251330614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p:txBody>
          <a:bodyPr/>
          <a:lstStyle/>
          <a:p>
            <a:r>
              <a:rPr lang="ko-KR" altLang="en-US" dirty="0"/>
              <a:t>블록체인 상에서 동작하는 프로그램</a:t>
            </a:r>
            <a:endParaRPr lang="en-US" altLang="ko-KR" dirty="0"/>
          </a:p>
          <a:p>
            <a:r>
              <a:rPr lang="ko-KR" altLang="en-US" dirty="0"/>
              <a:t>스마트 계약은 중간에 제</a:t>
            </a:r>
            <a:r>
              <a:rPr lang="en-US" altLang="ko-KR" dirty="0"/>
              <a:t>3</a:t>
            </a:r>
            <a:r>
              <a:rPr lang="ko-KR" altLang="en-US" dirty="0"/>
              <a:t>의 보증기관을 끼우지 않고 개인간</a:t>
            </a:r>
            <a:r>
              <a:rPr lang="en-US" altLang="ko-KR" dirty="0"/>
              <a:t>(P2P)</a:t>
            </a:r>
            <a:r>
              <a:rPr lang="ko-KR" altLang="en-US" dirty="0"/>
              <a:t>에 원하는 계약을 체결할 수 있도록 해주는 디지털 전자계약 기능</a:t>
            </a:r>
            <a:endParaRPr lang="en-US" altLang="ko-KR" dirty="0"/>
          </a:p>
          <a:p>
            <a:r>
              <a:rPr lang="en-US" altLang="ko-KR" dirty="0"/>
              <a:t>1994</a:t>
            </a:r>
            <a:r>
              <a:rPr lang="ko-KR" altLang="en-US" dirty="0"/>
              <a:t>년 닉 재보</a:t>
            </a:r>
            <a:r>
              <a:rPr lang="en-US" altLang="ko-KR" dirty="0"/>
              <a:t>(Nick Szabo) </a:t>
            </a:r>
            <a:r>
              <a:rPr lang="ko-KR" altLang="en-US" dirty="0"/>
              <a:t>처음 고안된 개념</a:t>
            </a:r>
            <a:br>
              <a:rPr lang="en-US" altLang="ko-KR" dirty="0"/>
            </a:br>
            <a:r>
              <a:rPr lang="ko-KR" altLang="en-US" dirty="0"/>
              <a:t> </a:t>
            </a:r>
            <a:r>
              <a:rPr lang="en-US" altLang="ko-KR" dirty="0"/>
              <a:t>"</a:t>
            </a:r>
            <a:r>
              <a:rPr lang="ko-KR" altLang="en-US" dirty="0"/>
              <a:t>계약에 필요한 요소를 코드를 통해 스스로 실행되게 하는 전산화된 거래 약속</a:t>
            </a:r>
            <a:r>
              <a:rPr lang="en-US" altLang="ko-KR" dirty="0"/>
              <a:t>“</a:t>
            </a:r>
          </a:p>
          <a:p>
            <a:r>
              <a:rPr lang="ko-KR" altLang="en-US" dirty="0" err="1"/>
              <a:t>비트코인</a:t>
            </a:r>
            <a:r>
              <a:rPr lang="ko-KR" altLang="en-US" dirty="0"/>
              <a:t> 스크립트</a:t>
            </a:r>
            <a:endParaRPr lang="en-US" altLang="ko-KR" dirty="0"/>
          </a:p>
          <a:p>
            <a:r>
              <a:rPr lang="ko-KR" altLang="en-US" dirty="0"/>
              <a:t>이더리움 스마트 </a:t>
            </a:r>
            <a:r>
              <a:rPr lang="ko-KR" altLang="en-US" dirty="0" err="1"/>
              <a:t>컨트랙트</a:t>
            </a:r>
            <a:r>
              <a:rPr lang="ko-KR" altLang="en-US" dirty="0"/>
              <a:t> </a:t>
            </a:r>
            <a:r>
              <a:rPr lang="en-US" altLang="ko-KR" dirty="0"/>
              <a:t>(Smart Contract)</a:t>
            </a:r>
            <a:endParaRPr lang="ko-KR" altLang="en-US" dirty="0"/>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ko-KR" altLang="en-US" dirty="0"/>
              <a:t>스마트 계약</a:t>
            </a:r>
            <a:r>
              <a:rPr lang="en-US" altLang="ko-KR" dirty="0"/>
              <a:t>(Smart Contract)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3AC61A-6D82-4D50-BA13-60817A29470D}"/>
              </a:ext>
            </a:extLst>
          </p:cNvPr>
          <p:cNvSpPr>
            <a:spLocks noGrp="1"/>
          </p:cNvSpPr>
          <p:nvPr>
            <p:ph idx="1"/>
          </p:nvPr>
        </p:nvSpPr>
        <p:spPr/>
        <p:txBody>
          <a:bodyPr/>
          <a:lstStyle/>
          <a:p>
            <a:r>
              <a:rPr lang="en-US" altLang="ko-KR" dirty="0"/>
              <a:t>9. </a:t>
            </a:r>
            <a:r>
              <a:rPr lang="ko-KR" altLang="en-US" dirty="0"/>
              <a:t>가치 합치기와 나누기</a:t>
            </a:r>
            <a:endParaRPr lang="en-US" altLang="ko-KR" dirty="0"/>
          </a:p>
          <a:p>
            <a:r>
              <a:rPr lang="ko-KR" altLang="en-US" dirty="0"/>
              <a:t> 화폐를 독립적으로 다루는 것은 가능하더라도</a:t>
            </a:r>
            <a:r>
              <a:rPr lang="en-US" altLang="ko-KR" dirty="0"/>
              <a:t>, </a:t>
            </a:r>
            <a:r>
              <a:rPr lang="ko-KR" altLang="en-US" dirty="0"/>
              <a:t>송금에 모든 푼돈</a:t>
            </a:r>
            <a:r>
              <a:rPr lang="en-US" altLang="ko-KR" dirty="0"/>
              <a:t>(every cent)</a:t>
            </a:r>
            <a:r>
              <a:rPr lang="ko-KR" altLang="en-US" dirty="0"/>
              <a:t>을 별도 거래로 만드는 건 무리한 일이다</a:t>
            </a:r>
            <a:r>
              <a:rPr lang="en-US" altLang="ko-KR" dirty="0"/>
              <a:t>. </a:t>
            </a:r>
            <a:r>
              <a:rPr lang="ko-KR" altLang="en-US" dirty="0"/>
              <a:t>가치를 나누고 합칠 수 있도록</a:t>
            </a:r>
            <a:r>
              <a:rPr lang="en-US" altLang="ko-KR" dirty="0"/>
              <a:t>, </a:t>
            </a:r>
            <a:r>
              <a:rPr lang="ko-KR" altLang="en-US" dirty="0"/>
              <a:t>거래는 복수의 입출금을 포함한다</a:t>
            </a:r>
            <a:r>
              <a:rPr lang="en-US" altLang="ko-KR" dirty="0"/>
              <a:t>. </a:t>
            </a:r>
            <a:r>
              <a:rPr lang="ko-KR" altLang="en-US" dirty="0"/>
              <a:t>일반적으로 입금은 더 큰 먼젓번 거 </a:t>
            </a:r>
            <a:r>
              <a:rPr lang="ko-KR" altLang="en-US" dirty="0" err="1"/>
              <a:t>래의</a:t>
            </a:r>
            <a:r>
              <a:rPr lang="ko-KR" altLang="en-US" dirty="0"/>
              <a:t> 단수 입금 또는 더 작은 양을 결합한 복수 입금이며</a:t>
            </a:r>
            <a:r>
              <a:rPr lang="en-US" altLang="ko-KR" dirty="0"/>
              <a:t>, </a:t>
            </a:r>
            <a:r>
              <a:rPr lang="ko-KR" altLang="en-US" dirty="0"/>
              <a:t>출금은 지불용 출금 하나와 만일 있다면 송금인 </a:t>
            </a:r>
            <a:r>
              <a:rPr lang="en-US" altLang="ko-KR" dirty="0"/>
              <a:t>(sender)</a:t>
            </a:r>
            <a:r>
              <a:rPr lang="ko-KR" altLang="en-US" dirty="0"/>
              <a:t>에게 돌려줄 거스름돈 출금 하나</a:t>
            </a:r>
            <a:r>
              <a:rPr lang="en-US" altLang="ko-KR" dirty="0"/>
              <a:t>, </a:t>
            </a:r>
            <a:r>
              <a:rPr lang="ko-KR" altLang="en-US" dirty="0"/>
              <a:t>이렇게 많아야 둘이다</a:t>
            </a:r>
            <a:r>
              <a:rPr lang="en-US" altLang="ko-KR" dirty="0"/>
              <a:t>.</a:t>
            </a:r>
            <a:endParaRPr lang="ko-KR" altLang="en-US" dirty="0"/>
          </a:p>
        </p:txBody>
      </p:sp>
      <p:sp>
        <p:nvSpPr>
          <p:cNvPr id="3" name="제목 2">
            <a:extLst>
              <a:ext uri="{FF2B5EF4-FFF2-40B4-BE49-F238E27FC236}">
                <a16:creationId xmlns:a16="http://schemas.microsoft.com/office/drawing/2014/main" id="{C17DBF22-27C6-49A8-8B41-4D7308625BE9}"/>
              </a:ext>
            </a:extLst>
          </p:cNvPr>
          <p:cNvSpPr>
            <a:spLocks noGrp="1"/>
          </p:cNvSpPr>
          <p:nvPr>
            <p:ph type="title"/>
          </p:nvPr>
        </p:nvSpPr>
        <p:spPr/>
        <p:txBody>
          <a:bodyPr/>
          <a:lstStyle/>
          <a:p>
            <a:r>
              <a:rPr lang="en-US" altLang="ko-KR" dirty="0"/>
              <a:t>UTXO</a:t>
            </a:r>
            <a:endParaRPr lang="ko-KR" altLang="en-US" dirty="0"/>
          </a:p>
        </p:txBody>
      </p:sp>
    </p:spTree>
    <p:extLst>
      <p:ext uri="{BB962C8B-B14F-4D97-AF65-F5344CB8AC3E}">
        <p14:creationId xmlns:p14="http://schemas.microsoft.com/office/powerpoint/2010/main" val="1858701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a:t>화폐기능만 제공</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err="1"/>
              <a:t>비트코인</a:t>
            </a:r>
            <a:endParaRPr lang="ko-KR" altLang="en-US" dirty="0"/>
          </a:p>
        </p:txBody>
      </p:sp>
    </p:spTree>
    <p:extLst>
      <p:ext uri="{BB962C8B-B14F-4D97-AF65-F5344CB8AC3E}">
        <p14:creationId xmlns:p14="http://schemas.microsoft.com/office/powerpoint/2010/main" val="34914460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EVM (Ethereum Virtual Machine)</a:t>
            </a:r>
          </a:p>
          <a:p>
            <a:pPr lvl="1"/>
            <a:r>
              <a:rPr lang="en-US" altLang="ko-KR" dirty="0"/>
              <a:t>Ethereum Runtime Environment</a:t>
            </a:r>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EVM ]</a:t>
            </a:r>
            <a:endParaRPr lang="ko-KR" altLang="en-US" dirty="0"/>
          </a:p>
        </p:txBody>
      </p:sp>
    </p:spTree>
    <p:extLst>
      <p:ext uri="{BB962C8B-B14F-4D97-AF65-F5344CB8AC3E}">
        <p14:creationId xmlns:p14="http://schemas.microsoft.com/office/powerpoint/2010/main" val="22415253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C03F8BF-571C-444A-B058-418283B5536A}"/>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P117</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연료</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이더에</a:t>
            </a:r>
            <a:r>
              <a:rPr lang="ko-KR" altLang="en-US" sz="1800" b="0" i="0" u="none" strike="noStrike" dirty="0">
                <a:effectLst/>
                <a:latin typeface="Arial" panose="020B0604020202020204" pitchFamily="34" charset="0"/>
              </a:rPr>
              <a:t> 대한 자체 </a:t>
            </a:r>
            <a:r>
              <a:rPr lang="ko-KR" altLang="en-US" sz="1800" b="0" i="0" u="none" strike="noStrike" dirty="0" err="1">
                <a:effectLst/>
                <a:latin typeface="Arial" panose="020B0604020202020204" pitchFamily="34" charset="0"/>
              </a:rPr>
              <a:t>호나율을</a:t>
            </a:r>
            <a:r>
              <a:rPr lang="ko-KR" altLang="en-US" sz="1800" b="0" i="0" u="none" strike="noStrike" dirty="0">
                <a:effectLst/>
                <a:latin typeface="Arial" panose="020B0604020202020204" pitchFamily="34" charset="0"/>
              </a:rPr>
              <a:t> 가진 별도의 가상화폐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가스를 사용하여 트랜잭션이 사용할 수 있는 자원의 양을 제어</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유링</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게산</a:t>
            </a:r>
            <a:r>
              <a:rPr lang="ko-KR" altLang="en-US" sz="1800" b="0" i="0" u="none" strike="noStrike" dirty="0">
                <a:effectLst/>
                <a:latin typeface="Arial" panose="020B0604020202020204" pitchFamily="34" charset="0"/>
              </a:rPr>
              <a:t> 모델은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공격이나 실수로 막대한 자원을 소모하는 트랜잭션을 피하기 위해 특정한 형태의 </a:t>
            </a:r>
            <a:r>
              <a:rPr lang="ko-KR" altLang="en-US" sz="1800" b="0" i="0" u="none" strike="noStrike" dirty="0" err="1">
                <a:effectLst/>
                <a:latin typeface="Arial" panose="020B0604020202020204" pitchFamily="34" charset="0"/>
              </a:rPr>
              <a:t>미터링</a:t>
            </a:r>
            <a:r>
              <a:rPr lang="en-US" altLang="ko-KR" sz="1800" b="0" i="0" u="none" strike="noStrike" dirty="0">
                <a:effectLst/>
                <a:latin typeface="Arial" panose="020B0604020202020204" pitchFamily="34" charset="0"/>
              </a:rPr>
              <a:t>(metering)</a:t>
            </a:r>
            <a:r>
              <a:rPr lang="ko-KR" altLang="en-US" sz="1800" b="0" i="0" u="none" strike="noStrike" dirty="0">
                <a:effectLst/>
                <a:latin typeface="Arial" panose="020B0604020202020204" pitchFamily="34" charset="0"/>
              </a:rPr>
              <a:t>이 필요하다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가스는 </a:t>
            </a:r>
            <a:r>
              <a:rPr lang="ko-KR" altLang="en-US" sz="1800" b="0" i="0" u="none" strike="noStrike" dirty="0" err="1">
                <a:effectLst/>
                <a:latin typeface="Arial" panose="020B0604020202020204" pitchFamily="34" charset="0"/>
              </a:rPr>
              <a:t>이더</a:t>
            </a:r>
            <a:r>
              <a:rPr lang="ko-KR" altLang="en-US" sz="1800" b="0" i="0" u="none" strike="noStrike" dirty="0">
                <a:effectLst/>
                <a:latin typeface="Arial" panose="020B0604020202020204" pitchFamily="34" charset="0"/>
              </a:rPr>
              <a:t> 가치의 급격한 변화와 함께 발생할 수 있는 변동성으로부터 시스템을 보호하고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가스가 지급하는 다양한 자원</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메모리 및 저장</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의 비용 사의 중요하고 민감한 비율을 관리하기 위해 가스를 </a:t>
            </a:r>
            <a:r>
              <a:rPr lang="ko-KR" altLang="en-US" sz="1800" b="0" i="0" u="none" strike="noStrike" dirty="0" err="1">
                <a:effectLst/>
                <a:latin typeface="Arial" panose="020B0604020202020204" pitchFamily="34" charset="0"/>
              </a:rPr>
              <a:t>이더와</a:t>
            </a:r>
            <a:r>
              <a:rPr lang="ko-KR" altLang="en-US" sz="1800" b="0" i="0" u="none" strike="noStrike" dirty="0">
                <a:effectLst/>
                <a:latin typeface="Arial" panose="020B0604020202020204" pitchFamily="34" charset="0"/>
              </a:rPr>
              <a:t> 분리</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P141 </a:t>
            </a: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1990</a:t>
            </a:r>
            <a:r>
              <a:rPr lang="ko-KR" altLang="en-US" sz="1800" b="0" i="0" u="none" strike="noStrike" dirty="0">
                <a:effectLst/>
                <a:latin typeface="Arial" panose="020B0604020202020204" pitchFamily="34" charset="0"/>
              </a:rPr>
              <a:t>년 닉 사보</a:t>
            </a:r>
            <a:r>
              <a:rPr lang="en-US" altLang="ko-KR" sz="1800" b="0" i="0" u="none" strike="noStrike" dirty="0">
                <a:effectLst/>
                <a:latin typeface="Arial" panose="020B0604020202020204" pitchFamily="34" charset="0"/>
              </a:rPr>
              <a:t>(Nick </a:t>
            </a:r>
            <a:r>
              <a:rPr lang="en-US" altLang="ko-KR" sz="1800" b="0" i="0" u="none" strike="noStrike" dirty="0" err="1">
                <a:effectLst/>
                <a:latin typeface="Arial" panose="020B0604020202020204" pitchFamily="34" charset="0"/>
              </a:rPr>
              <a:t>Szbo</a:t>
            </a:r>
            <a:r>
              <a:rPr lang="en-US" altLang="ko-KR" sz="1800" b="0" i="0" u="none" strike="noStrike" dirty="0">
                <a:effectLst/>
                <a:latin typeface="Arial" panose="020B0604020202020204" pitchFamily="34" charset="0"/>
              </a:rPr>
              <a:t>) : </a:t>
            </a:r>
            <a:r>
              <a:rPr lang="ko-KR" altLang="en-US" sz="1800" b="0" i="0" u="none" strike="noStrike" dirty="0">
                <a:effectLst/>
                <a:latin typeface="Arial" panose="020B0604020202020204" pitchFamily="34" charset="0"/>
              </a:rPr>
              <a:t>당사자들이 다른 약속에 따라 수행하는 프로토콜을 포함하여 디지털 형식으로 지정된 일련의 약속</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5CA4EB6-2D7D-4855-84E5-50D9C0B544A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729877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𝑓</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i="1" smtClean="0">
                          <a:latin typeface="Cambria Math" panose="02040503050406030204" pitchFamily="18" charset="0"/>
                        </a:rPr>
                        <m:t>=</m:t>
                      </m:r>
                      <m:r>
                        <a:rPr lang="en-US" altLang="ko-KR" i="1" smtClean="0">
                          <a:latin typeface="Cambria Math" panose="02040503050406030204" pitchFamily="18" charset="0"/>
                        </a:rPr>
                        <m:t>𝑥</m:t>
                      </m:r>
                      <m:r>
                        <a:rPr lang="en-US" altLang="ko-KR" b="0" i="1" smtClean="0">
                          <a:latin typeface="Cambria Math" panose="02040503050406030204" pitchFamily="18" charset="0"/>
                        </a:rPr>
                        <m:t> </m:t>
                      </m:r>
                      <m:r>
                        <a:rPr lang="en-US" altLang="ko-KR" i="1" smtClean="0">
                          <a:latin typeface="Cambria Math" panose="02040503050406030204" pitchFamily="18" charset="0"/>
                        </a:rPr>
                        <m:t>%</m:t>
                      </m:r>
                      <m:r>
                        <a:rPr lang="en-US" altLang="ko-KR" b="0" i="1" smtClean="0">
                          <a:latin typeface="Cambria Math" panose="02040503050406030204" pitchFamily="18" charset="0"/>
                        </a:rPr>
                        <m:t> 7</m:t>
                      </m:r>
                    </m:oMath>
                  </m:oMathPara>
                </a14:m>
                <a:endParaRPr lang="en-US" altLang="ko-KR" dirty="0"/>
              </a:p>
              <a:p>
                <a:pPr indent="0" algn="ctr">
                  <a:buNone/>
                </a:pPr>
                <a:r>
                  <a:rPr lang="ko-KR" altLang="en-US" sz="1600" dirty="0"/>
                  <a:t>임의의 정수에 대해 </a:t>
                </a:r>
                <a:r>
                  <a:rPr lang="en-US" altLang="ko-KR" sz="1600" dirty="0"/>
                  <a:t>0 ~ 7</a:t>
                </a:r>
                <a:r>
                  <a:rPr lang="ko-KR" altLang="en-US" sz="1600" dirty="0"/>
                  <a:t> 사이의 숫자로 매핑하는 단방향 함수</a:t>
                </a:r>
                <a:endParaRPr lang="en-US" altLang="ko-KR" dirty="0"/>
              </a:p>
              <a:p>
                <a:pPr indent="0">
                  <a:buNone/>
                </a:pPr>
                <a:r>
                  <a:rPr lang="en-US" altLang="ko-KR" dirty="0"/>
                  <a:t>Hash Table</a:t>
                </a:r>
              </a:p>
              <a:p>
                <a:pPr indent="0">
                  <a:buNone/>
                </a:pPr>
                <a:r>
                  <a:rPr lang="ko-KR" altLang="en-US" sz="1600" dirty="0"/>
                  <a:t>해시 함수</a:t>
                </a:r>
                <a:r>
                  <a:rPr lang="en-US" altLang="ko-KR" sz="1600" dirty="0"/>
                  <a:t>: </a:t>
                </a:r>
                <a14:m>
                  <m:oMath xmlns:m="http://schemas.openxmlformats.org/officeDocument/2006/math">
                    <m:r>
                      <a:rPr lang="en-US" altLang="ko-KR" sz="160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i="1" smtClean="0">
                        <a:latin typeface="Cambria Math" panose="02040503050406030204" pitchFamily="18" charset="0"/>
                      </a:rPr>
                      <m:t>=</m:t>
                    </m:r>
                    <m:r>
                      <a:rPr lang="en-US" altLang="ko-KR" sz="1600" i="1" smtClean="0">
                        <a:latin typeface="Cambria Math" panose="02040503050406030204" pitchFamily="18" charset="0"/>
                      </a:rPr>
                      <m:t>𝑥</m:t>
                    </m:r>
                    <m:r>
                      <a:rPr lang="en-US" altLang="ko-KR" sz="1600" b="0" i="1" smtClean="0">
                        <a:latin typeface="Cambria Math" panose="02040503050406030204" pitchFamily="18" charset="0"/>
                      </a:rPr>
                      <m:t> </m:t>
                    </m:r>
                    <m:r>
                      <a:rPr lang="en-US" altLang="ko-KR" sz="1600" i="1" smtClean="0">
                        <a:latin typeface="Cambria Math" panose="02040503050406030204" pitchFamily="18" charset="0"/>
                      </a:rPr>
                      <m:t>%</m:t>
                    </m:r>
                    <m:r>
                      <a:rPr lang="en-US" altLang="ko-KR" sz="1600" b="0" i="1" smtClean="0">
                        <a:latin typeface="Cambria Math" panose="02040503050406030204" pitchFamily="18" charset="0"/>
                      </a:rPr>
                      <m:t> 7</m:t>
                    </m:r>
                    <m:r>
                      <a:rPr lang="en-US" altLang="ko-KR" sz="1600" i="1" smtClean="0">
                        <a:latin typeface="Cambria Math" panose="02040503050406030204" pitchFamily="18" charset="0"/>
                      </a:rPr>
                      <m:t> </m:t>
                    </m:r>
                    <m:r>
                      <a:rPr lang="en-US" altLang="ko-KR" sz="1600" b="0" i="0" smtClean="0">
                        <a:latin typeface="Cambria Math" panose="02040503050406030204" pitchFamily="18" charset="0"/>
                      </a:rPr>
                      <m:t> </m:t>
                    </m:r>
                  </m:oMath>
                </a14:m>
                <a:r>
                  <a:rPr lang="en-US" altLang="ko-KR" sz="1600" dirty="0"/>
                  <a:t>,  </a:t>
                </a:r>
                <a:r>
                  <a:rPr lang="ko-KR" altLang="en-US" sz="1600" dirty="0"/>
                  <a:t>값 </a:t>
                </a:r>
                <a:r>
                  <a:rPr lang="en-US" altLang="ko-KR" sz="1600" dirty="0"/>
                  <a:t>: 2, 7, 15, 33, -1, 14</a:t>
                </a:r>
              </a:p>
              <a:p>
                <a:pPr indent="0">
                  <a:buNone/>
                </a:pPr>
                <a:endParaRPr lang="en-US" altLang="ko-KR" dirty="0"/>
              </a:p>
              <a:p>
                <a:pPr indent="0">
                  <a:buNone/>
                </a:pPr>
                <a:endParaRPr lang="en-US" altLang="ko-KR" sz="100" dirty="0"/>
              </a:p>
              <a:p>
                <a:pPr marL="285750" indent="-285750"/>
                <a:r>
                  <a:rPr lang="en-US" altLang="ko-KR" dirty="0"/>
                  <a:t>2 % 7 = 2</a:t>
                </a:r>
              </a:p>
              <a:p>
                <a:pPr marL="285750" indent="-285750"/>
                <a:r>
                  <a:rPr lang="en-US" altLang="ko-KR" dirty="0"/>
                  <a:t>7 % 7 = 0</a:t>
                </a:r>
              </a:p>
              <a:p>
                <a:pPr marL="285750" indent="-285750"/>
                <a:r>
                  <a:rPr lang="en-US" altLang="ko-KR" dirty="0"/>
                  <a:t>15 % 7 = 1</a:t>
                </a:r>
              </a:p>
              <a:p>
                <a:pPr marL="285750" indent="-285750"/>
                <a:r>
                  <a:rPr lang="en-US" altLang="ko-KR" dirty="0"/>
                  <a:t>33 % 7 = 5</a:t>
                </a:r>
              </a:p>
              <a:p>
                <a:pPr marL="285750" indent="-285750"/>
                <a:r>
                  <a:rPr lang="en-US" altLang="ko-KR" dirty="0"/>
                  <a:t>-1 % 7 = 6</a:t>
                </a:r>
              </a:p>
              <a:p>
                <a:pPr marL="285750" indent="-285750"/>
                <a:r>
                  <a:rPr lang="en-US" altLang="ko-KR" dirty="0"/>
                  <a:t>14 % 7 = 0  : </a:t>
                </a:r>
                <a:r>
                  <a:rPr lang="ko-KR" altLang="en-US" dirty="0">
                    <a:solidFill>
                      <a:srgbClr val="00C8EB"/>
                    </a:solidFill>
                  </a:rPr>
                  <a:t>해시 충돌</a:t>
                </a:r>
                <a:r>
                  <a:rPr lang="en-US" altLang="ko-KR" dirty="0">
                    <a:solidFill>
                      <a:srgbClr val="00C8E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None/>
                </a:pPr>
                <a:endParaRPr lang="en-US" altLang="ko-KR" dirty="0"/>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469" t="-81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2838815597"/>
              </p:ext>
            </p:extLst>
          </p:nvPr>
        </p:nvGraphicFramePr>
        <p:xfrm>
          <a:off x="5499100" y="2339716"/>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Tree>
    <p:extLst>
      <p:ext uri="{BB962C8B-B14F-4D97-AF65-F5344CB8AC3E}">
        <p14:creationId xmlns:p14="http://schemas.microsoft.com/office/powerpoint/2010/main" val="10337648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2ADF35-049B-4833-85C9-76429A9366E5}"/>
              </a:ext>
            </a:extLst>
          </p:cNvPr>
          <p:cNvSpPr>
            <a:spLocks noGrp="1"/>
          </p:cNvSpPr>
          <p:nvPr>
            <p:ph idx="1"/>
          </p:nvPr>
        </p:nvSpPr>
        <p:spPr/>
        <p:txBody>
          <a:bodyPr>
            <a:normAutofit fontScale="85000" lnSpcReduction="20000"/>
          </a:bodyPr>
          <a:lstStyle/>
          <a:p>
            <a:pPr rtl="0">
              <a:spcBef>
                <a:spcPts val="0"/>
              </a:spcBef>
              <a:spcAft>
                <a:spcPts val="0"/>
              </a:spcAft>
            </a:pPr>
            <a:r>
              <a:rPr lang="en-US" altLang="ko-KR" sz="1800" b="0" i="0" u="none" strike="noStrike" dirty="0">
                <a:effectLst/>
                <a:latin typeface="Arial" panose="020B0604020202020204" pitchFamily="34" charset="0"/>
              </a:rPr>
              <a:t>P350</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유사 튜링 완전 상태 머신</a:t>
            </a:r>
            <a:r>
              <a:rPr lang="en-US" altLang="ko-KR" sz="1800" b="0" i="0" u="none" strike="noStrike" dirty="0">
                <a:effectLst/>
                <a:latin typeface="Arial" panose="020B0604020202020204" pitchFamily="34" charset="0"/>
              </a:rPr>
              <a:t>(quasi-Turing-complete state machine)</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실행에 사용할 수 </a:t>
            </a:r>
            <a:r>
              <a:rPr lang="ko-KR" altLang="en-US" sz="1800" b="0" i="0" u="none" strike="noStrike" dirty="0" err="1">
                <a:effectLst/>
                <a:latin typeface="Arial" panose="020B0604020202020204" pitchFamily="34" charset="0"/>
              </a:rPr>
              <a:t>ㅣㅇㅆ는</a:t>
            </a:r>
            <a:r>
              <a:rPr lang="ko-KR" altLang="en-US" sz="1800" b="0" i="0" u="none" strike="noStrike" dirty="0">
                <a:effectLst/>
                <a:latin typeface="Arial" panose="020B0604020202020204" pitchFamily="34" charset="0"/>
              </a:rPr>
              <a:t> 가스양에 따라 모든 실행 프로세스가 유한개의 계산 단계로 제한된다는 것을 의미</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정지 문제는 해결</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모든 프로그램 실행을 중단함</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되고 실행이 영원히 지속되어 이더리움 플랫폼이 전체적으로 중단되는 상황을 피할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생성 트랜잭션이 처리될 때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 코드는 트랜잭션의 데이터 필드에 있는 코드가 아니다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대신</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은 프로그램 코드 </a:t>
            </a:r>
            <a:r>
              <a:rPr lang="en-US" altLang="ko-KR" sz="1800" b="0" i="0" u="none" strike="noStrike" dirty="0">
                <a:effectLst/>
                <a:latin typeface="Arial" panose="020B0604020202020204" pitchFamily="34" charset="0"/>
              </a:rPr>
              <a:t>ROM</a:t>
            </a:r>
            <a:r>
              <a:rPr lang="ko-KR" altLang="en-US" sz="1800" b="0" i="0" u="none" strike="noStrike" dirty="0">
                <a:effectLst/>
                <a:latin typeface="Arial" panose="020B0604020202020204" pitchFamily="34" charset="0"/>
              </a:rPr>
              <a:t>에 </a:t>
            </a:r>
            <a:r>
              <a:rPr lang="ko-KR" altLang="en-US" sz="1800" b="0" i="0" u="none" strike="noStrike" dirty="0" err="1">
                <a:effectLst/>
                <a:latin typeface="Arial" panose="020B0604020202020204" pitchFamily="34" charset="0"/>
              </a:rPr>
              <a:t>로드된</a:t>
            </a:r>
            <a:r>
              <a:rPr lang="ko-KR" altLang="en-US" sz="1800" b="0" i="0" u="none" strike="noStrike" dirty="0">
                <a:effectLst/>
                <a:latin typeface="Arial" panose="020B0604020202020204" pitchFamily="34" charset="0"/>
              </a:rPr>
              <a:t> 트랜잭션의 데이터 필드에 있는 코드로 </a:t>
            </a:r>
            <a:r>
              <a:rPr lang="ko-KR" altLang="en-US" sz="1800" b="0" i="0" u="none" strike="noStrike" dirty="0" err="1">
                <a:effectLst/>
                <a:latin typeface="Arial" panose="020B0604020202020204" pitchFamily="34" charset="0"/>
              </a:rPr>
              <a:t>인스턴스화된</a:t>
            </a:r>
            <a:r>
              <a:rPr lang="ko-KR" altLang="en-US" sz="1800" b="0" i="0" u="none" strike="noStrike" dirty="0">
                <a:effectLst/>
                <a:latin typeface="Arial" panose="020B0604020202020204" pitchFamily="34" charset="0"/>
              </a:rPr>
              <a:t> 다음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해당 배포 코드의 실행결과가 새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코드로 사용된다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이것은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배포 당시의 이더리움 월드 상태를 사용하여 프로그래밍 방식으로 초기화되고</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스토리지에 값을 설정하고 심지어 </a:t>
            </a:r>
            <a:r>
              <a:rPr lang="ko-KR" altLang="en-US" sz="1800" b="0" i="0" u="none" strike="noStrike" dirty="0" err="1">
                <a:effectLst/>
                <a:latin typeface="Arial" panose="020B0604020202020204" pitchFamily="34" charset="0"/>
              </a:rPr>
              <a:t>이더를</a:t>
            </a:r>
            <a:r>
              <a:rPr lang="ko-KR" altLang="en-US" sz="1800" b="0" i="0" u="none" strike="noStrike" dirty="0">
                <a:effectLst/>
                <a:latin typeface="Arial" panose="020B0604020202020204" pitchFamily="34" charset="0"/>
              </a:rPr>
              <a:t> 보내거나 새로운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생성할 수 있도록 하기 </a:t>
            </a:r>
            <a:r>
              <a:rPr lang="ko-KR" altLang="en-US" sz="1800" b="0" i="0" u="none" strike="noStrike" dirty="0" err="1">
                <a:effectLst/>
                <a:latin typeface="Arial" panose="020B0604020202020204" pitchFamily="34" charset="0"/>
              </a:rPr>
              <a:t>우히ㅏㄴ</a:t>
            </a:r>
            <a:r>
              <a:rPr lang="ko-KR" altLang="en-US" sz="1800" b="0" i="0" u="none" strike="noStrike" dirty="0">
                <a:effectLst/>
                <a:latin typeface="Arial" panose="020B0604020202020204" pitchFamily="34" charset="0"/>
              </a:rPr>
              <a:t> 것이다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a:t>
            </a:r>
            <a:r>
              <a:rPr lang="en-US" altLang="ko-KR" sz="1800" b="0" i="0" u="none" strike="noStrike" dirty="0">
                <a:effectLst/>
                <a:latin typeface="Arial" panose="020B0604020202020204" pitchFamily="34" charset="0"/>
              </a:rPr>
              <a:t>(deployment bytecode) or </a:t>
            </a:r>
            <a:r>
              <a:rPr lang="ko-KR" altLang="en-US" sz="1800" b="0" i="0" u="none" strike="noStrike" dirty="0">
                <a:effectLst/>
                <a:latin typeface="Arial" panose="020B0604020202020204" pitchFamily="34" charset="0"/>
              </a:rPr>
              <a:t>런타임 바이트 코드</a:t>
            </a:r>
            <a:r>
              <a:rPr lang="en-US" altLang="ko-KR" sz="1800" b="0" i="0" u="none" strike="noStrike" dirty="0">
                <a:effectLst/>
                <a:latin typeface="Arial" panose="020B0604020202020204" pitchFamily="34" charset="0"/>
              </a:rPr>
              <a:t>(runtime bytecode)</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바이트코드는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모든 초기화 과정에서 사용되며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트랜잭션이 초기화된 새로운 </a:t>
            </a:r>
            <a:r>
              <a:rPr lang="ko-KR" altLang="en-US" sz="1800" b="0" i="0" u="none" strike="noStrike" dirty="0" err="1">
                <a:effectLst/>
                <a:latin typeface="Arial" panose="020B0604020202020204" pitchFamily="34" charset="0"/>
              </a:rPr>
              <a:t>컨트랙트</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런타임 바이트코드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계정을 호출할 때 실제로 실행될 바이트코드와 </a:t>
            </a:r>
            <a:r>
              <a:rPr lang="ko-KR" altLang="en-US" sz="1800" b="0" i="0" u="none" strike="noStrike" dirty="0" err="1">
                <a:effectLst/>
                <a:latin typeface="Arial" panose="020B0604020202020204" pitchFamily="34" charset="0"/>
              </a:rPr>
              <a:t>컨트랙트의</a:t>
            </a:r>
            <a:r>
              <a:rPr lang="ko-KR" altLang="en-US" sz="1800" b="0" i="0" u="none" strike="noStrike" dirty="0">
                <a:effectLst/>
                <a:latin typeface="Arial" panose="020B0604020202020204" pitchFamily="34" charset="0"/>
              </a:rPr>
              <a:t> 생성자를 기반으로 모든 것을 초기화하기 위한 코드가 포함된다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반면에 런타임 바이트코드는 정확히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호출될 때 실행되는 </a:t>
            </a:r>
            <a:r>
              <a:rPr lang="ko-KR" altLang="en-US" sz="1800" b="0" i="0" u="none" strike="noStrike" dirty="0" err="1">
                <a:effectLst/>
                <a:latin typeface="Arial" panose="020B0604020202020204" pitchFamily="34" charset="0"/>
              </a:rPr>
              <a:t>바이트코드이며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그 이상은 없다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배포하는 동안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초기화하는 데 필요한 바이트코드는 포함되지 않는다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0EB56C45-78A7-4674-886D-6AA73D4B7CCB}"/>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57660536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45F77F-13F5-4891-994A-DE9011F9F94B}"/>
              </a:ext>
            </a:extLst>
          </p:cNvPr>
          <p:cNvSpPr>
            <a:spLocks noGrp="1"/>
          </p:cNvSpPr>
          <p:nvPr>
            <p:ph idx="1"/>
          </p:nvPr>
        </p:nvSpPr>
        <p:spPr/>
        <p:txBody>
          <a:bodyPr>
            <a:normAutofit fontScale="55000" lnSpcReduction="20000"/>
          </a:bodyPr>
          <a:lstStyle/>
          <a:p>
            <a:pPr rtl="0">
              <a:spcBef>
                <a:spcPts val="0"/>
              </a:spcBef>
              <a:spcAft>
                <a:spcPts val="0"/>
              </a:spcAft>
            </a:pPr>
            <a:r>
              <a:rPr lang="ko-KR" altLang="en-US" sz="1800" b="0" i="0" u="none" strike="noStrike" dirty="0">
                <a:effectLst/>
                <a:latin typeface="Arial" panose="020B0604020202020204" pitchFamily="34" charset="0"/>
              </a:rPr>
              <a:t>튜링 완전성과 가스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어떤 종류의 프로그램이라도 실행할 수 있다면 그 시스템 또는 프로그래밍 </a:t>
            </a:r>
            <a:r>
              <a:rPr lang="ko-KR" altLang="en-US" sz="1800" b="0" i="0" u="none" strike="noStrike" dirty="0" err="1">
                <a:effectLst/>
                <a:latin typeface="Arial" panose="020B0604020202020204" pitchFamily="34" charset="0"/>
              </a:rPr>
              <a:t>언어는ㄴ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튜링완전</a:t>
            </a:r>
            <a:r>
              <a:rPr lang="ko-KR" altLang="en-US" sz="1800" b="0" i="0" u="none" strike="noStrike" dirty="0">
                <a:effectLst/>
                <a:latin typeface="Arial" panose="020B0604020202020204" pitchFamily="34" charset="0"/>
              </a:rPr>
              <a:t> 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영원히 실행될 수 있다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프로그램만으로 영원히 실행되는지 알 수 없다는 점이다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정지 문제</a:t>
            </a:r>
            <a:r>
              <a:rPr lang="en-US" altLang="ko-KR" sz="1800" b="0" i="0" u="none" strike="noStrike" dirty="0">
                <a:effectLst/>
                <a:latin typeface="Arial" panose="020B0604020202020204" pitchFamily="34" charset="0"/>
              </a:rPr>
              <a:t>(halting problem) -&gt;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이 문제를 해결해야 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정지 문제로 인해 우연이든 악의적이든 이더리움 월드 컴퓨터는 절대로 멈추지 않는 프로그램이 실행될 위험이 있다</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다일 스레드 </a:t>
            </a:r>
            <a:r>
              <a:rPr lang="ko-KR" altLang="en-US" sz="1800" b="0" i="0" u="none" strike="noStrike" dirty="0" err="1">
                <a:effectLst/>
                <a:latin typeface="Arial" panose="020B0604020202020204" pitchFamily="34" charset="0"/>
              </a:rPr>
              <a:t>머신처럼</a:t>
            </a:r>
            <a:r>
              <a:rPr lang="ko-KR" altLang="en-US" sz="1800" b="0" i="0" u="none" strike="noStrike" dirty="0">
                <a:effectLst/>
                <a:latin typeface="Arial" panose="020B0604020202020204" pitchFamily="34" charset="0"/>
              </a:rPr>
              <a:t> 동작하기 때문에 무한 루프에 빠지면 전체 </a:t>
            </a: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사용할 수 없게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 문제를 해결하기 위해서 고안된 것이 </a:t>
            </a:r>
            <a:r>
              <a:rPr lang="en-US" altLang="ko-KR" sz="1800" b="0" i="0" u="none" strike="noStrike" dirty="0">
                <a:effectLst/>
                <a:latin typeface="Arial" panose="020B0604020202020204" pitchFamily="34" charset="0"/>
              </a:rPr>
              <a:t>Gas </a:t>
            </a:r>
            <a:r>
              <a:rPr lang="ko-KR" altLang="en-US" sz="1800" b="0" i="0" u="none" strike="noStrike" dirty="0">
                <a:effectLst/>
                <a:latin typeface="Arial" panose="020B0604020202020204" pitchFamily="34" charset="0"/>
              </a:rPr>
              <a:t>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미리 지정된 최대량을 수행한 후 실행이 종료되지 않는다면 프로그램 실행은 </a:t>
            </a: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에 의해 중단된다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유사</a:t>
            </a:r>
            <a:r>
              <a:rPr lang="en-US" altLang="ko-KR" sz="1800" b="0" i="0" u="none" strike="noStrike" dirty="0">
                <a:effectLst/>
                <a:latin typeface="Arial" panose="020B0604020202020204" pitchFamily="34" charset="0"/>
              </a:rPr>
              <a:t>(quasi) </a:t>
            </a:r>
            <a:r>
              <a:rPr lang="ko-KR" altLang="en-US" sz="1800" b="0" i="0" u="none" strike="noStrike" dirty="0" err="1">
                <a:effectLst/>
                <a:latin typeface="Arial" panose="020B0604020202020204" pitchFamily="34" charset="0"/>
              </a:rPr>
              <a:t>튜린</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머신이</a:t>
            </a:r>
            <a:r>
              <a:rPr lang="ko-KR" altLang="en-US" sz="1800" b="0" i="0" u="none" strike="noStrike" dirty="0">
                <a:effectLst/>
                <a:latin typeface="Arial" panose="020B0604020202020204" pitchFamily="34" charset="0"/>
              </a:rPr>
              <a:t>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가스는 이더리움 블록체인에서 작업을 수행하는데 필요한 계산 및 스토리지 자원을 측정하는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단위</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비트코인</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수수료가 킬로바이트 단위의 트랜잭션 크기만 고려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및 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코드 실행에 의해 수행되는 모든 계산 단계를 고려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또는 </a:t>
            </a:r>
            <a:r>
              <a:rPr lang="ko-KR" altLang="en-US" sz="1800" b="0" i="0" u="none" strike="noStrike" dirty="0" err="1">
                <a:effectLst/>
                <a:latin typeface="Arial" panose="020B0604020202020204" pitchFamily="34" charset="0"/>
              </a:rPr>
              <a:t>컨트랙트에</a:t>
            </a:r>
            <a:r>
              <a:rPr lang="ko-KR" altLang="en-US" sz="1800" b="0" i="0" u="none" strike="noStrike" dirty="0">
                <a:effectLst/>
                <a:latin typeface="Arial" panose="020B0604020202020204" pitchFamily="34" charset="0"/>
              </a:rPr>
              <a:t> 의해 수행되는 각 작업에는 고정된 양의 가스가 소비</a:t>
            </a:r>
            <a:endParaRPr lang="ko-KR" altLang="en-US" b="0" dirty="0">
              <a:effectLst/>
            </a:endParaRPr>
          </a:p>
          <a:p>
            <a:pPr rtl="0" fontAlgn="base">
              <a:spcBef>
                <a:spcPts val="0"/>
              </a:spcBef>
              <a:spcAft>
                <a:spcPts val="0"/>
              </a:spcAft>
              <a:buFont typeface="Arial" panose="020B0604020202020204" pitchFamily="34" charset="0"/>
              <a:buChar char="•"/>
            </a:pPr>
            <a:r>
              <a:rPr lang="ko-KR" altLang="en-US" sz="1800" b="0" i="0" u="none" strike="noStrike" dirty="0">
                <a:effectLst/>
                <a:latin typeface="Arial" panose="020B0604020202020204" pitchFamily="34" charset="0"/>
              </a:rPr>
              <a:t>트랜잭션 비용 </a:t>
            </a:r>
            <a:r>
              <a:rPr lang="en-US" altLang="ko-KR" sz="1800" b="0" i="0" u="none" strike="noStrike" dirty="0">
                <a:effectLst/>
                <a:latin typeface="Arial" panose="020B0604020202020204" pitchFamily="34" charset="0"/>
              </a:rPr>
              <a:t>21000</a:t>
            </a:r>
          </a:p>
          <a:p>
            <a:pPr rtl="0" fontAlgn="base">
              <a:spcBef>
                <a:spcPts val="0"/>
              </a:spcBef>
              <a:spcAft>
                <a:spcPts val="0"/>
              </a:spcAft>
              <a:buFont typeface="Arial" panose="020B0604020202020204" pitchFamily="34" charset="0"/>
              <a:buChar char="•"/>
            </a:pPr>
            <a:r>
              <a:rPr lang="en-US" altLang="ko-KR" sz="1800" b="0" i="0" u="none" strike="noStrike" dirty="0">
                <a:effectLst/>
                <a:latin typeface="Arial" panose="020B0604020202020204" pitchFamily="34" charset="0"/>
              </a:rPr>
              <a:t>2</a:t>
            </a:r>
            <a:r>
              <a:rPr lang="ko-KR" altLang="en-US" sz="1800" b="0" i="0" u="none" strike="noStrike" dirty="0">
                <a:effectLst/>
                <a:latin typeface="Arial" panose="020B0604020202020204" pitchFamily="34" charset="0"/>
              </a:rPr>
              <a:t>개 숫자 추가</a:t>
            </a:r>
            <a:r>
              <a:rPr lang="en-US" altLang="ko-KR" sz="1800" b="0" i="0" u="none" strike="noStrike" dirty="0">
                <a:effectLst/>
                <a:latin typeface="Arial" panose="020B0604020202020204" pitchFamily="34" charset="0"/>
              </a:rPr>
              <a:t>: 3</a:t>
            </a:r>
            <a:r>
              <a:rPr lang="ko-KR" altLang="en-US" sz="1800" b="0" i="0" u="none" strike="noStrike" dirty="0">
                <a:effectLst/>
                <a:latin typeface="Arial" panose="020B0604020202020204" pitchFamily="34" charset="0"/>
              </a:rPr>
              <a:t>개 가스</a:t>
            </a: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휘발성</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가격과 채굴자에 대한 보상 버퍼 역할과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공격에 대한 방어 수단 역할</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개시자는 지급하려는 </a:t>
            </a:r>
            <a:r>
              <a:rPr lang="ko-KR" altLang="en-US" sz="1800" b="0" i="0" u="none" strike="noStrike" dirty="0" err="1">
                <a:effectLst/>
                <a:latin typeface="Arial" panose="020B0604020202020204" pitchFamily="34" charset="0"/>
              </a:rPr>
              <a:t>계산량의</a:t>
            </a:r>
            <a:r>
              <a:rPr lang="ko-KR" altLang="en-US" sz="1800" b="0" i="0" u="none" strike="noStrike" dirty="0">
                <a:effectLst/>
                <a:latin typeface="Arial" panose="020B0604020202020204" pitchFamily="34" charset="0"/>
              </a:rPr>
              <a:t> 한도를 설정</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사용 후 남은 가스는 환불</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BC488CCF-3160-4A17-BD88-3EBEAA33D5D8}"/>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4513722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54B1B6-5E84-4452-9E2D-0384DD1474DE}"/>
              </a:ext>
            </a:extLst>
          </p:cNvPr>
          <p:cNvSpPr>
            <a:spLocks noGrp="1"/>
          </p:cNvSpPr>
          <p:nvPr>
            <p:ph idx="1"/>
          </p:nvPr>
        </p:nvSpPr>
        <p:spPr/>
        <p:txBody>
          <a:bodyPr/>
          <a:lstStyle/>
          <a:p>
            <a:pPr rtl="0">
              <a:spcBef>
                <a:spcPts val="0"/>
              </a:spcBef>
              <a:spcAft>
                <a:spcPts val="0"/>
              </a:spcAft>
            </a:pP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삭제</a:t>
            </a:r>
            <a:r>
              <a:rPr lang="en-US" altLang="ko-KR" sz="1800" b="0" i="0" u="none" strike="noStrike" dirty="0">
                <a:effectLst/>
                <a:latin typeface="Arial" panose="020B0604020202020204" pitchFamily="34" charset="0"/>
              </a:rPr>
              <a:t>(SELFDESTRUCT) 24,000 (½)</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이 아닌 값에서 </a:t>
            </a: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으로 변경</a:t>
            </a:r>
            <a:r>
              <a:rPr lang="en-US" altLang="ko-KR" sz="1800" b="0" i="0" u="none" strike="noStrike" dirty="0">
                <a:effectLst/>
                <a:latin typeface="Arial" panose="020B0604020202020204" pitchFamily="34" charset="0"/>
              </a:rPr>
              <a:t>(SSTORE[x] = 0) -&gt; </a:t>
            </a:r>
            <a:r>
              <a:rPr lang="ko-KR" altLang="en-US" sz="1800" b="0" i="0" u="none" strike="noStrike" dirty="0">
                <a:effectLst/>
                <a:latin typeface="Arial" panose="020B0604020202020204" pitchFamily="34" charset="0"/>
              </a:rPr>
              <a:t>데이터 삭제 </a:t>
            </a:r>
            <a:r>
              <a:rPr lang="en-US" altLang="ko-KR" sz="1800" b="0" i="0" u="none" strike="noStrike" dirty="0">
                <a:effectLst/>
                <a:latin typeface="Arial" panose="020B0604020202020204" pitchFamily="34" charset="0"/>
              </a:rPr>
              <a:t>-&gt; 15,000 (½)</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황서의 </a:t>
            </a:r>
            <a:r>
              <a:rPr lang="en-US" altLang="ko-KR" sz="1800" b="0" i="0" u="none" strike="noStrike" dirty="0">
                <a:effectLst/>
                <a:latin typeface="Arial" panose="020B0604020202020204" pitchFamily="34" charset="0"/>
              </a:rPr>
              <a:t>refund</a:t>
            </a:r>
            <a:r>
              <a:rPr lang="ko-KR" altLang="en-US" sz="1800" b="0" i="0" u="none" strike="noStrike" dirty="0">
                <a:effectLst/>
                <a:latin typeface="Arial" panose="020B0604020202020204" pitchFamily="34" charset="0"/>
              </a:rPr>
              <a:t>에 있음</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환불 메커니즘의 악용을 피하기 위해 트랜잭션의 최대 환불액은 사용된 총 가스양의 반</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반올림</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으로 설정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런던 하드포크간 최대 </a:t>
            </a:r>
            <a:r>
              <a:rPr lang="en-US" altLang="ko-KR" sz="1800" b="0" i="0" u="none" strike="noStrike" dirty="0">
                <a:effectLst/>
                <a:latin typeface="Arial" panose="020B0604020202020204" pitchFamily="34" charset="0"/>
              </a:rPr>
              <a:t>1/5</a:t>
            </a:r>
            <a:r>
              <a:rPr lang="ko-KR" altLang="en-US" sz="1800" b="0" i="0" u="none" strike="noStrike" dirty="0">
                <a:effectLst/>
                <a:latin typeface="Arial" panose="020B0604020202020204" pitchFamily="34" charset="0"/>
              </a:rPr>
              <a:t>로 변경됨</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트랜잭션 가스 한도는 블록 가스 한도를 초과할 수 없음</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채굴자가 현재 블록 가스 한도를 초과하는 가스가 필요한 트랜잭션을 포함하려 한다면 그 블록은 네트워크에서 거절 될 것이다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4785E34B-8236-4EB3-A9D6-91F447B20A12}"/>
              </a:ext>
            </a:extLst>
          </p:cNvPr>
          <p:cNvSpPr>
            <a:spLocks noGrp="1"/>
          </p:cNvSpPr>
          <p:nvPr>
            <p:ph type="title"/>
          </p:nvPr>
        </p:nvSpPr>
        <p:spPr/>
        <p:txBody>
          <a:bodyPr/>
          <a:lstStyle/>
          <a:p>
            <a:endParaRPr lang="ko-KR" altLang="en-US"/>
          </a:p>
        </p:txBody>
      </p:sp>
      <p:pic>
        <p:nvPicPr>
          <p:cNvPr id="41986" name="Picture 2">
            <a:extLst>
              <a:ext uri="{FF2B5EF4-FFF2-40B4-BE49-F238E27FC236}">
                <a16:creationId xmlns:a16="http://schemas.microsoft.com/office/drawing/2014/main" id="{8EEACA09-3BD5-4E1D-BFDD-834C2D15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63" y="4831270"/>
            <a:ext cx="9875542" cy="10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80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Solidity ]</a:t>
            </a:r>
            <a:endParaRPr lang="ko-KR" altLang="en-US" dirty="0"/>
          </a:p>
        </p:txBody>
      </p:sp>
      <p:grpSp>
        <p:nvGrpSpPr>
          <p:cNvPr id="17" name="그룹 16">
            <a:extLst>
              <a:ext uri="{FF2B5EF4-FFF2-40B4-BE49-F238E27FC236}">
                <a16:creationId xmlns:a16="http://schemas.microsoft.com/office/drawing/2014/main" id="{DEE5A891-5728-4B83-B566-0712E297C79E}"/>
              </a:ext>
            </a:extLst>
          </p:cNvPr>
          <p:cNvGrpSpPr/>
          <p:nvPr/>
        </p:nvGrpSpPr>
        <p:grpSpPr>
          <a:xfrm>
            <a:off x="231861" y="2286905"/>
            <a:ext cx="2899719" cy="4088604"/>
            <a:chOff x="551934" y="1968843"/>
            <a:chExt cx="2899719" cy="4088604"/>
          </a:xfrm>
        </p:grpSpPr>
        <p:sp>
          <p:nvSpPr>
            <p:cNvPr id="4" name="사각형: 둥근 모서리 3">
              <a:extLst>
                <a:ext uri="{FF2B5EF4-FFF2-40B4-BE49-F238E27FC236}">
                  <a16:creationId xmlns:a16="http://schemas.microsoft.com/office/drawing/2014/main" id="{00054856-4F53-422D-AC7A-9E000C0BF75C}"/>
                </a:ext>
              </a:extLst>
            </p:cNvPr>
            <p:cNvSpPr>
              <a:spLocks noChangeAspect="1"/>
            </p:cNvSpPr>
            <p:nvPr/>
          </p:nvSpPr>
          <p:spPr>
            <a:xfrm>
              <a:off x="551934" y="1968843"/>
              <a:ext cx="2899719" cy="408860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Contract</a:t>
              </a: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ko-KR" altLang="en-US" dirty="0">
                <a:solidFill>
                  <a:schemeClr val="tx1"/>
                </a:solidFill>
              </a:endParaRPr>
            </a:p>
          </p:txBody>
        </p:sp>
        <p:cxnSp>
          <p:nvCxnSpPr>
            <p:cNvPr id="6" name="직선 연결선 5">
              <a:extLst>
                <a:ext uri="{FF2B5EF4-FFF2-40B4-BE49-F238E27FC236}">
                  <a16:creationId xmlns:a16="http://schemas.microsoft.com/office/drawing/2014/main" id="{F9D613D9-8ECB-4C06-9FF0-FF254D13DDE7}"/>
                </a:ext>
              </a:extLst>
            </p:cNvPr>
            <p:cNvCxnSpPr/>
            <p:nvPr/>
          </p:nvCxnSpPr>
          <p:spPr>
            <a:xfrm>
              <a:off x="807308" y="2800865"/>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18AC5626-6571-4495-B372-CCA75072AA85}"/>
                </a:ext>
              </a:extLst>
            </p:cNvPr>
            <p:cNvCxnSpPr/>
            <p:nvPr/>
          </p:nvCxnSpPr>
          <p:spPr>
            <a:xfrm>
              <a:off x="807308" y="3233352"/>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69046149-7B48-4C00-A864-0D838569FA1F}"/>
                </a:ext>
              </a:extLst>
            </p:cNvPr>
            <p:cNvCxnSpPr/>
            <p:nvPr/>
          </p:nvCxnSpPr>
          <p:spPr>
            <a:xfrm>
              <a:off x="807308" y="3661719"/>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7A3A778-BADD-4369-9426-FE316D219C28}"/>
                </a:ext>
              </a:extLst>
            </p:cNvPr>
            <p:cNvCxnSpPr/>
            <p:nvPr/>
          </p:nvCxnSpPr>
          <p:spPr>
            <a:xfrm>
              <a:off x="807308" y="4094206"/>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2C2C8A2-0A58-439A-BBF5-D3B6A33D8754}"/>
                </a:ext>
              </a:extLst>
            </p:cNvPr>
            <p:cNvCxnSpPr/>
            <p:nvPr/>
          </p:nvCxnSpPr>
          <p:spPr>
            <a:xfrm>
              <a:off x="807308" y="4534930"/>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449BB8B-8541-4C64-8B12-2946C3C14AEA}"/>
                </a:ext>
              </a:extLst>
            </p:cNvPr>
            <p:cNvCxnSpPr>
              <a:cxnSpLocks/>
            </p:cNvCxnSpPr>
            <p:nvPr/>
          </p:nvCxnSpPr>
          <p:spPr>
            <a:xfrm>
              <a:off x="807308" y="4967417"/>
              <a:ext cx="2227992"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B1E23A2-DF45-409E-B0AB-53D37A6985AF}"/>
                </a:ext>
              </a:extLst>
            </p:cNvPr>
            <p:cNvCxnSpPr>
              <a:cxnSpLocks/>
            </p:cNvCxnSpPr>
            <p:nvPr/>
          </p:nvCxnSpPr>
          <p:spPr>
            <a:xfrm>
              <a:off x="807308" y="5342238"/>
              <a:ext cx="1095633"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화살표: 오른쪽 19">
            <a:extLst>
              <a:ext uri="{FF2B5EF4-FFF2-40B4-BE49-F238E27FC236}">
                <a16:creationId xmlns:a16="http://schemas.microsoft.com/office/drawing/2014/main" id="{B96E5672-6421-41AD-8002-987EAA8D529A}"/>
              </a:ext>
            </a:extLst>
          </p:cNvPr>
          <p:cNvSpPr/>
          <p:nvPr/>
        </p:nvSpPr>
        <p:spPr>
          <a:xfrm>
            <a:off x="3319849" y="3858272"/>
            <a:ext cx="626074" cy="387179"/>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300758"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(ERC20.sol)</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8077198" cy="4185761"/>
          </a:xfrm>
          <a:prstGeom prst="rect">
            <a:avLst/>
          </a:prstGeom>
          <a:solidFill>
            <a:srgbClr val="222336"/>
          </a:solidFill>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ERC20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Tree>
    <p:extLst>
      <p:ext uri="{BB962C8B-B14F-4D97-AF65-F5344CB8AC3E}">
        <p14:creationId xmlns:p14="http://schemas.microsoft.com/office/powerpoint/2010/main" val="106912020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297CCC-8121-4F43-881F-D3DC670EF931}"/>
              </a:ext>
            </a:extLst>
          </p:cNvPr>
          <p:cNvSpPr>
            <a:spLocks noGrp="1"/>
          </p:cNvSpPr>
          <p:nvPr>
            <p:ph idx="1"/>
          </p:nvPr>
        </p:nvSpPr>
        <p:spPr/>
        <p:txBody>
          <a:bodyPr/>
          <a:lstStyle/>
          <a:p>
            <a:r>
              <a:rPr lang="ko-KR" altLang="en-US" dirty="0"/>
              <a:t>먼저</a:t>
            </a:r>
            <a:r>
              <a:rPr lang="en-US" altLang="ko-KR" dirty="0"/>
              <a:t> </a:t>
            </a:r>
            <a:r>
              <a:rPr lang="ko-KR" altLang="en-US" dirty="0"/>
              <a:t>호출된 트랜잭션이 먼저 블록에 포함되는가</a:t>
            </a:r>
            <a:r>
              <a:rPr lang="en-US" altLang="ko-KR" dirty="0"/>
              <a:t>?</a:t>
            </a:r>
          </a:p>
          <a:p>
            <a:pPr lvl="1"/>
            <a:r>
              <a:rPr lang="ko-KR" altLang="en-US" dirty="0"/>
              <a:t>블록생성</a:t>
            </a:r>
            <a:r>
              <a:rPr lang="en-US" altLang="ko-KR" dirty="0"/>
              <a:t>(</a:t>
            </a:r>
            <a:r>
              <a:rPr lang="ko-KR" altLang="en-US" dirty="0"/>
              <a:t>채굴</a:t>
            </a:r>
            <a:r>
              <a:rPr lang="en-US" altLang="ko-KR" dirty="0"/>
              <a:t>) </a:t>
            </a:r>
            <a:r>
              <a:rPr lang="ko-KR" altLang="en-US" dirty="0"/>
              <a:t>동기 부여</a:t>
            </a:r>
            <a:endParaRPr lang="en-US" altLang="ko-KR" dirty="0"/>
          </a:p>
          <a:p>
            <a:pPr lvl="1"/>
            <a:r>
              <a:rPr lang="ko-KR" altLang="en-US" dirty="0"/>
              <a:t>네트워크 부하 감소</a:t>
            </a:r>
            <a:endParaRPr lang="en-US" altLang="ko-KR" dirty="0"/>
          </a:p>
          <a:p>
            <a:r>
              <a:rPr lang="ko-KR" altLang="en-US" dirty="0" err="1"/>
              <a:t>비트코인</a:t>
            </a:r>
            <a:r>
              <a:rPr lang="ko-KR" altLang="en-US" dirty="0"/>
              <a:t> </a:t>
            </a:r>
            <a:r>
              <a:rPr lang="en-US" altLang="ko-KR" dirty="0"/>
              <a:t>Fee</a:t>
            </a:r>
          </a:p>
          <a:p>
            <a:pPr lvl="1"/>
            <a:r>
              <a:rPr lang="en-US" altLang="ko-KR" dirty="0"/>
              <a:t>Output – input</a:t>
            </a:r>
          </a:p>
          <a:p>
            <a:pPr lvl="1"/>
            <a:r>
              <a:rPr lang="en-US" altLang="ko-KR" dirty="0"/>
              <a:t>Fee</a:t>
            </a:r>
            <a:r>
              <a:rPr lang="ko-KR" altLang="en-US" dirty="0"/>
              <a:t> 가 높은 트랜잭션이 우선 선택되어 블록에 포함</a:t>
            </a:r>
            <a:endParaRPr lang="en-US" altLang="ko-KR" dirty="0"/>
          </a:p>
          <a:p>
            <a:pPr lvl="1"/>
            <a:r>
              <a:rPr lang="en-US" altLang="ko-KR" dirty="0">
                <a:hlinkClick r:id="rId3"/>
              </a:rPr>
              <a:t>https://wikidocs.net/14511</a:t>
            </a:r>
            <a:endParaRPr lang="en-US" altLang="ko-KR" dirty="0"/>
          </a:p>
          <a:p>
            <a:pPr lvl="1"/>
            <a:r>
              <a:rPr lang="ko-KR" altLang="en-US" dirty="0"/>
              <a:t>트랜잭션은 서명 된 트랜잭션의 총 바이트 크기를 기준으로 수수료를 지불합니다</a:t>
            </a:r>
            <a:r>
              <a:rPr lang="en-US" altLang="ko-KR" dirty="0"/>
              <a:t>.</a:t>
            </a:r>
          </a:p>
        </p:txBody>
      </p:sp>
      <p:sp>
        <p:nvSpPr>
          <p:cNvPr id="3" name="제목 2">
            <a:extLst>
              <a:ext uri="{FF2B5EF4-FFF2-40B4-BE49-F238E27FC236}">
                <a16:creationId xmlns:a16="http://schemas.microsoft.com/office/drawing/2014/main" id="{0AF0AC38-2509-495B-B641-23D05F4D59A5}"/>
              </a:ext>
            </a:extLst>
          </p:cNvPr>
          <p:cNvSpPr>
            <a:spLocks noGrp="1"/>
          </p:cNvSpPr>
          <p:nvPr>
            <p:ph type="title"/>
          </p:nvPr>
        </p:nvSpPr>
        <p:spPr/>
        <p:txBody>
          <a:bodyPr/>
          <a:lstStyle/>
          <a:p>
            <a:r>
              <a:rPr lang="ko-KR" altLang="en-US" dirty="0"/>
              <a:t>수수료 </a:t>
            </a:r>
            <a:r>
              <a:rPr lang="en-US" altLang="ko-KR" dirty="0"/>
              <a:t>(Fee)</a:t>
            </a:r>
            <a:endParaRPr lang="ko-KR" altLang="en-US" dirty="0"/>
          </a:p>
        </p:txBody>
      </p:sp>
    </p:spTree>
    <p:extLst>
      <p:ext uri="{BB962C8B-B14F-4D97-AF65-F5344CB8AC3E}">
        <p14:creationId xmlns:p14="http://schemas.microsoft.com/office/powerpoint/2010/main" val="20023606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BF16D34-38BB-42D2-ADF8-58B29AF51308}"/>
              </a:ext>
            </a:extLst>
          </p:cNvPr>
          <p:cNvSpPr>
            <a:spLocks noGrp="1"/>
          </p:cNvSpPr>
          <p:nvPr>
            <p:ph idx="1"/>
          </p:nvPr>
        </p:nvSpPr>
        <p:spPr/>
        <p:txBody>
          <a:bodyPr/>
          <a:lstStyle/>
          <a:p>
            <a:r>
              <a:rPr lang="ko-KR" altLang="en-US" dirty="0" err="1"/>
              <a:t>이더리움</a:t>
            </a:r>
            <a:r>
              <a:rPr lang="ko-KR" altLang="en-US" dirty="0"/>
              <a:t> </a:t>
            </a:r>
            <a:r>
              <a:rPr lang="en-US" altLang="ko-KR" dirty="0"/>
              <a:t>Gas,</a:t>
            </a:r>
            <a:r>
              <a:rPr lang="ko-KR" altLang="en-US" dirty="0"/>
              <a:t> </a:t>
            </a:r>
            <a:r>
              <a:rPr lang="en-US" altLang="ko-KR" dirty="0"/>
              <a:t>Gas</a:t>
            </a:r>
            <a:r>
              <a:rPr lang="ko-KR" altLang="en-US" dirty="0"/>
              <a:t> </a:t>
            </a:r>
            <a:r>
              <a:rPr lang="en-US" altLang="ko-KR" dirty="0"/>
              <a:t>Fee</a:t>
            </a:r>
          </a:p>
          <a:p>
            <a:r>
              <a:rPr lang="en-US" altLang="ko-KR" dirty="0"/>
              <a:t>DoS </a:t>
            </a:r>
            <a:r>
              <a:rPr lang="ko-KR" altLang="en-US" dirty="0"/>
              <a:t>공격 </a:t>
            </a:r>
            <a:r>
              <a:rPr lang="en-US" altLang="ko-KR" dirty="0"/>
              <a:t>(Denial of service attack)</a:t>
            </a:r>
            <a:endParaRPr lang="ko-KR" altLang="en-US" dirty="0"/>
          </a:p>
        </p:txBody>
      </p:sp>
      <p:sp>
        <p:nvSpPr>
          <p:cNvPr id="3" name="제목 2">
            <a:extLst>
              <a:ext uri="{FF2B5EF4-FFF2-40B4-BE49-F238E27FC236}">
                <a16:creationId xmlns:a16="http://schemas.microsoft.com/office/drawing/2014/main" id="{1AAF73A7-E868-4D69-B656-E84B42507721}"/>
              </a:ext>
            </a:extLst>
          </p:cNvPr>
          <p:cNvSpPr>
            <a:spLocks noGrp="1"/>
          </p:cNvSpPr>
          <p:nvPr>
            <p:ph type="title"/>
          </p:nvPr>
        </p:nvSpPr>
        <p:spPr/>
        <p:txBody>
          <a:bodyPr/>
          <a:lstStyle/>
          <a:p>
            <a:r>
              <a:rPr lang="ko-KR" altLang="en-US" dirty="0"/>
              <a:t>수수료</a:t>
            </a:r>
            <a:r>
              <a:rPr lang="en-US" altLang="ko-KR" dirty="0"/>
              <a:t> (Fee)</a:t>
            </a:r>
            <a:endParaRPr lang="ko-KR" altLang="en-US" dirty="0"/>
          </a:p>
        </p:txBody>
      </p:sp>
      <p:sp>
        <p:nvSpPr>
          <p:cNvPr id="5" name="TextBox 4">
            <a:extLst>
              <a:ext uri="{FF2B5EF4-FFF2-40B4-BE49-F238E27FC236}">
                <a16:creationId xmlns:a16="http://schemas.microsoft.com/office/drawing/2014/main" id="{1C3551F7-26FA-4ADC-A801-652C8A96B55D}"/>
              </a:ext>
            </a:extLst>
          </p:cNvPr>
          <p:cNvSpPr txBox="1"/>
          <p:nvPr/>
        </p:nvSpPr>
        <p:spPr>
          <a:xfrm>
            <a:off x="321275" y="1823297"/>
            <a:ext cx="7092779" cy="3416320"/>
          </a:xfrm>
          <a:prstGeom prst="rect">
            <a:avLst/>
          </a:prstGeom>
          <a:solidFill>
            <a:srgbClr val="222336"/>
          </a:solidFill>
        </p:spPr>
        <p:txBody>
          <a:bodyPr wrap="square">
            <a:spAutoFit/>
          </a:bodyPr>
          <a:lstStyle/>
          <a:p>
            <a:r>
              <a:rPr lang="en-US" altLang="ko-KR" b="0" dirty="0">
                <a:solidFill>
                  <a:srgbClr val="608B4E"/>
                </a:solidFill>
                <a:effectLst/>
                <a:latin typeface="Consolas" panose="020B0609020204030204" pitchFamily="49" charset="0"/>
              </a:rPr>
              <a:t>// SPDX-License-Identifier: MIT</a:t>
            </a:r>
            <a:endParaRPr lang="en-US" altLang="ko-KR" b="0" dirty="0">
              <a:solidFill>
                <a:srgbClr val="BABBCC"/>
              </a:solidFill>
              <a:effectLst/>
              <a:latin typeface="Consolas" panose="020B0609020204030204" pitchFamily="49" charset="0"/>
            </a:endParaRPr>
          </a:p>
          <a:p>
            <a:r>
              <a:rPr lang="en-US" altLang="ko-KR" b="0" dirty="0">
                <a:solidFill>
                  <a:srgbClr val="569CD6"/>
                </a:solidFill>
                <a:effectLst/>
                <a:latin typeface="Consolas" panose="020B0609020204030204" pitchFamily="49" charset="0"/>
              </a:rPr>
              <a:t>pragma</a:t>
            </a:r>
            <a:r>
              <a:rPr lang="en-US" altLang="ko-KR" b="0" dirty="0">
                <a:solidFill>
                  <a:srgbClr val="BABBCC"/>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solidity</a:t>
            </a:r>
            <a:r>
              <a:rPr lang="en-US" altLang="ko-KR" b="0" dirty="0">
                <a:solidFill>
                  <a:srgbClr val="BABBCC"/>
                </a:solidFill>
                <a:effectLst/>
                <a:latin typeface="Consolas" panose="020B0609020204030204" pitchFamily="49" charset="0"/>
              </a:rPr>
              <a:t> </a:t>
            </a:r>
            <a:r>
              <a:rPr lang="en-US" altLang="ko-KR" b="0" dirty="0">
                <a:solidFill>
                  <a:srgbClr val="B5CEA8"/>
                </a:solidFill>
                <a:effectLst/>
                <a:latin typeface="Consolas" panose="020B0609020204030204" pitchFamily="49" charset="0"/>
              </a:rPr>
              <a:t>0.8.13</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br>
              <a:rPr lang="en-US" altLang="ko-KR" b="0" dirty="0">
                <a:solidFill>
                  <a:srgbClr val="BABBCC"/>
                </a:solidFill>
                <a:effectLst/>
                <a:latin typeface="Consolas" panose="020B0609020204030204" pitchFamily="49" charset="0"/>
              </a:rPr>
            </a:br>
            <a:r>
              <a:rPr lang="en-US" altLang="ko-KR" b="0" dirty="0">
                <a:solidFill>
                  <a:srgbClr val="569CD6"/>
                </a:solidFill>
                <a:effectLst/>
                <a:latin typeface="Consolas" panose="020B0609020204030204" pitchFamily="49" charset="0"/>
              </a:rPr>
              <a:t>contract</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DosAttack</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uint256</a:t>
            </a:r>
            <a:r>
              <a:rPr lang="en-US" altLang="ko-KR" b="0" dirty="0">
                <a:solidFill>
                  <a:srgbClr val="BABBCC"/>
                </a:solidFill>
                <a:effectLst/>
                <a:latin typeface="Consolas" panose="020B0609020204030204" pitchFamily="49" charset="0"/>
              </a:rPr>
              <a:t> value</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br>
              <a:rPr lang="en-US" altLang="ko-KR" b="0" dirty="0">
                <a:solidFill>
                  <a:srgbClr val="BABBCC"/>
                </a:solidFill>
                <a:effectLst/>
                <a:latin typeface="Consolas" panose="020B0609020204030204" pitchFamily="49" charset="0"/>
              </a:rPr>
            </a:br>
            <a:r>
              <a:rPr lang="en-US" altLang="ko-KR" b="0" dirty="0">
                <a:solidFill>
                  <a:srgbClr val="BABBCC"/>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function</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infiniteLoop</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a:solidFill>
                  <a:srgbClr val="32BA89"/>
                </a:solidFill>
                <a:effectLst/>
                <a:latin typeface="Consolas" panose="020B0609020204030204" pitchFamily="49" charset="0"/>
              </a:rPr>
              <a:t>public</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a:t>
            </a:r>
            <a:r>
              <a:rPr lang="en-US" altLang="ko-KR" b="0" dirty="0">
                <a:solidFill>
                  <a:srgbClr val="C97539"/>
                </a:solidFill>
                <a:effectLst/>
                <a:latin typeface="Consolas" panose="020B0609020204030204" pitchFamily="49" charset="0"/>
              </a:rPr>
              <a:t>for</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r>
              <a:rPr lang="en-US" altLang="ko-KR" b="0" dirty="0">
                <a:solidFill>
                  <a:srgbClr val="569CD6"/>
                </a:solidFill>
                <a:effectLst/>
                <a:latin typeface="Consolas" panose="020B0609020204030204" pitchFamily="49" charset="0"/>
              </a:rPr>
              <a:t>uint256</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a:solidFill>
                  <a:srgbClr val="B5CEA8"/>
                </a:solidFill>
                <a:effectLst/>
                <a:latin typeface="Consolas" panose="020B0609020204030204" pitchFamily="49" charset="0"/>
              </a:rPr>
              <a:t>0</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&lt;</a:t>
            </a:r>
            <a:r>
              <a:rPr lang="en-US" altLang="ko-KR" b="0" dirty="0">
                <a:solidFill>
                  <a:srgbClr val="BABBCC"/>
                </a:solidFill>
                <a:effectLst/>
                <a:latin typeface="Consolas" panose="020B0609020204030204" pitchFamily="49" charset="0"/>
              </a:rPr>
              <a:t> </a:t>
            </a:r>
            <a:r>
              <a:rPr lang="en-US" altLang="ko-KR" b="0" dirty="0">
                <a:solidFill>
                  <a:srgbClr val="B5CEA8"/>
                </a:solidFill>
                <a:effectLst/>
                <a:latin typeface="Consolas" panose="020B0609020204030204" pitchFamily="49" charset="0"/>
              </a:rPr>
              <a:t>9999999999999</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value </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256553515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r>
              <a:rPr lang="ko-KR" altLang="en-US" dirty="0"/>
              <a:t>지갑</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286784902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418295"/>
          </a:xfrm>
        </p:spPr>
        <p:txBody>
          <a:bodyPr/>
          <a:lstStyle/>
          <a:p>
            <a:r>
              <a:rPr lang="ko-KR" altLang="en-US" dirty="0" err="1"/>
              <a:t>이더리움</a:t>
            </a:r>
            <a:r>
              <a:rPr lang="ko-KR" altLang="en-US" dirty="0"/>
              <a:t> </a:t>
            </a:r>
            <a:r>
              <a:rPr lang="en-US" altLang="ko-KR" dirty="0"/>
              <a:t>JSON-RPC</a:t>
            </a:r>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graphicFrame>
        <p:nvGraphicFramePr>
          <p:cNvPr id="4" name="표 3">
            <a:extLst>
              <a:ext uri="{FF2B5EF4-FFF2-40B4-BE49-F238E27FC236}">
                <a16:creationId xmlns:a16="http://schemas.microsoft.com/office/drawing/2014/main" id="{4B087CBC-A1AF-476A-88F2-EBE10AE1640E}"/>
              </a:ext>
            </a:extLst>
          </p:cNvPr>
          <p:cNvGraphicFramePr>
            <a:graphicFrameLocks noGrp="1"/>
          </p:cNvGraphicFramePr>
          <p:nvPr>
            <p:extLst>
              <p:ext uri="{D42A27DB-BD31-4B8C-83A1-F6EECF244321}">
                <p14:modId xmlns:p14="http://schemas.microsoft.com/office/powerpoint/2010/main" val="2222199453"/>
              </p:ext>
            </p:extLst>
          </p:nvPr>
        </p:nvGraphicFramePr>
        <p:xfrm>
          <a:off x="241299" y="1093155"/>
          <a:ext cx="11020535" cy="5638800"/>
        </p:xfrm>
        <a:graphic>
          <a:graphicData uri="http://schemas.openxmlformats.org/drawingml/2006/table">
            <a:tbl>
              <a:tblPr firstRow="1" bandRow="1">
                <a:tableStyleId>{8799B23B-EC83-4686-B30A-512413B5E67A}</a:tableStyleId>
              </a:tblPr>
              <a:tblGrid>
                <a:gridCol w="2790659">
                  <a:extLst>
                    <a:ext uri="{9D8B030D-6E8A-4147-A177-3AD203B41FA5}">
                      <a16:colId xmlns:a16="http://schemas.microsoft.com/office/drawing/2014/main" val="2146978234"/>
                    </a:ext>
                  </a:extLst>
                </a:gridCol>
                <a:gridCol w="8229876">
                  <a:extLst>
                    <a:ext uri="{9D8B030D-6E8A-4147-A177-3AD203B41FA5}">
                      <a16:colId xmlns:a16="http://schemas.microsoft.com/office/drawing/2014/main" val="953911548"/>
                    </a:ext>
                  </a:extLst>
                </a:gridCol>
              </a:tblGrid>
              <a:tr h="0">
                <a:tc>
                  <a:txBody>
                    <a:bodyPr/>
                    <a:lstStyle/>
                    <a:p>
                      <a:pPr algn="ctr" latinLnBrk="1"/>
                      <a:r>
                        <a:rPr lang="en-US" altLang="ko-KR" sz="1200" dirty="0">
                          <a:solidFill>
                            <a:schemeClr val="bg1">
                              <a:lumMod val="85000"/>
                            </a:schemeClr>
                          </a:solidFill>
                        </a:rPr>
                        <a:t>Method</a:t>
                      </a:r>
                      <a:endParaRPr lang="ko-KR" altLang="en-US" sz="1200" dirty="0">
                        <a:solidFill>
                          <a:schemeClr val="bg1">
                            <a:lumMod val="85000"/>
                          </a:schemeClr>
                        </a:solidFill>
                      </a:endParaRPr>
                    </a:p>
                  </a:txBody>
                  <a:tcPr/>
                </a:tc>
                <a:tc>
                  <a:txBody>
                    <a:bodyPr/>
                    <a:lstStyle/>
                    <a:p>
                      <a:pPr algn="ctr" latinLnBrk="1"/>
                      <a:r>
                        <a:rPr lang="en-US" altLang="ko-KR" sz="1200" dirty="0">
                          <a:solidFill>
                            <a:schemeClr val="bg1">
                              <a:lumMod val="85000"/>
                            </a:schemeClr>
                          </a:solidFill>
                        </a:rPr>
                        <a:t>Description</a:t>
                      </a:r>
                      <a:endParaRPr lang="ko-KR" altLang="en-US" sz="1200" dirty="0">
                        <a:solidFill>
                          <a:schemeClr val="bg1">
                            <a:lumMod val="85000"/>
                          </a:schemeClr>
                        </a:solidFill>
                      </a:endParaRPr>
                    </a:p>
                  </a:txBody>
                  <a:tcPr/>
                </a:tc>
                <a:extLst>
                  <a:ext uri="{0D108BD9-81ED-4DB2-BD59-A6C34878D82A}">
                    <a16:rowId xmlns:a16="http://schemas.microsoft.com/office/drawing/2014/main" val="605123214"/>
                  </a:ext>
                </a:extLst>
              </a:tr>
              <a:tr h="0">
                <a:tc>
                  <a:txBody>
                    <a:bodyPr/>
                    <a:lstStyle/>
                    <a:p>
                      <a:pPr algn="l" latinLnBrk="1"/>
                      <a:r>
                        <a:rPr lang="en-US" altLang="ko-KR" sz="1000" dirty="0" err="1">
                          <a:solidFill>
                            <a:schemeClr val="bg1">
                              <a:lumMod val="85000"/>
                            </a:schemeClr>
                          </a:solidFill>
                        </a:rPr>
                        <a:t>eth_getBlockByHash</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information about a block by hash.</a:t>
                      </a:r>
                      <a:endParaRPr lang="ko-KR" altLang="en-US" sz="1000" dirty="0">
                        <a:solidFill>
                          <a:schemeClr val="bg1">
                            <a:lumMod val="85000"/>
                          </a:schemeClr>
                        </a:solidFill>
                      </a:endParaRPr>
                    </a:p>
                  </a:txBody>
                  <a:tcPr/>
                </a:tc>
                <a:extLst>
                  <a:ext uri="{0D108BD9-81ED-4DB2-BD59-A6C34878D82A}">
                    <a16:rowId xmlns:a16="http://schemas.microsoft.com/office/drawing/2014/main" val="2237071771"/>
                  </a:ext>
                </a:extLst>
              </a:tr>
              <a:tr h="0">
                <a:tc>
                  <a:txBody>
                    <a:bodyPr/>
                    <a:lstStyle/>
                    <a:p>
                      <a:pPr algn="l" latinLnBrk="1"/>
                      <a:r>
                        <a:rPr lang="en-US" altLang="ko-KR" sz="1000" dirty="0" err="1">
                          <a:solidFill>
                            <a:schemeClr val="bg1">
                              <a:lumMod val="85000"/>
                            </a:schemeClr>
                          </a:solidFill>
                        </a:rPr>
                        <a:t>eth_getBlockByNumber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information about a block by number.</a:t>
                      </a:r>
                      <a:endParaRPr lang="ko-KR" altLang="en-US" sz="1000" dirty="0">
                        <a:solidFill>
                          <a:schemeClr val="bg1">
                            <a:lumMod val="85000"/>
                          </a:schemeClr>
                        </a:solidFill>
                      </a:endParaRPr>
                    </a:p>
                  </a:txBody>
                  <a:tcPr/>
                </a:tc>
                <a:extLst>
                  <a:ext uri="{0D108BD9-81ED-4DB2-BD59-A6C34878D82A}">
                    <a16:rowId xmlns:a16="http://schemas.microsoft.com/office/drawing/2014/main" val="687570233"/>
                  </a:ext>
                </a:extLst>
              </a:tr>
              <a:tr h="0">
                <a:tc>
                  <a:txBody>
                    <a:bodyPr/>
                    <a:lstStyle/>
                    <a:p>
                      <a:pPr algn="l" latinLnBrk="1"/>
                      <a:r>
                        <a:rPr lang="en-US" altLang="ko-KR" sz="1000" dirty="0" err="1">
                          <a:solidFill>
                            <a:schemeClr val="bg1">
                              <a:lumMod val="85000"/>
                            </a:schemeClr>
                          </a:solidFill>
                        </a:rPr>
                        <a:t>eth_getBlockTransactionCountByHash</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transactions in a block from a block matching the given block hash.</a:t>
                      </a:r>
                      <a:endParaRPr lang="ko-KR" altLang="en-US" sz="1000" dirty="0">
                        <a:solidFill>
                          <a:schemeClr val="bg1">
                            <a:lumMod val="85000"/>
                          </a:schemeClr>
                        </a:solidFill>
                      </a:endParaRPr>
                    </a:p>
                  </a:txBody>
                  <a:tcPr/>
                </a:tc>
                <a:extLst>
                  <a:ext uri="{0D108BD9-81ED-4DB2-BD59-A6C34878D82A}">
                    <a16:rowId xmlns:a16="http://schemas.microsoft.com/office/drawing/2014/main" val="1713170811"/>
                  </a:ext>
                </a:extLst>
              </a:tr>
              <a:tr h="0">
                <a:tc>
                  <a:txBody>
                    <a:bodyPr/>
                    <a:lstStyle/>
                    <a:p>
                      <a:pPr algn="l" latinLnBrk="1"/>
                      <a:r>
                        <a:rPr lang="en-US" altLang="ko-KR" sz="1000" dirty="0" err="1">
                          <a:solidFill>
                            <a:schemeClr val="bg1">
                              <a:lumMod val="85000"/>
                            </a:schemeClr>
                          </a:solidFill>
                        </a:rPr>
                        <a:t>eth_getBlockTransactionCountByNumber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transactions in a block matching the given block number.</a:t>
                      </a:r>
                      <a:endParaRPr lang="ko-KR" altLang="en-US" sz="1000" dirty="0">
                        <a:solidFill>
                          <a:schemeClr val="bg1">
                            <a:lumMod val="85000"/>
                          </a:schemeClr>
                        </a:solidFill>
                      </a:endParaRPr>
                    </a:p>
                  </a:txBody>
                  <a:tcPr/>
                </a:tc>
                <a:extLst>
                  <a:ext uri="{0D108BD9-81ED-4DB2-BD59-A6C34878D82A}">
                    <a16:rowId xmlns:a16="http://schemas.microsoft.com/office/drawing/2014/main" val="268410227"/>
                  </a:ext>
                </a:extLst>
              </a:tr>
              <a:tr h="0">
                <a:tc>
                  <a:txBody>
                    <a:bodyPr/>
                    <a:lstStyle/>
                    <a:p>
                      <a:pPr algn="l" latinLnBrk="1"/>
                      <a:r>
                        <a:rPr lang="en-US" altLang="ko-KR" sz="1000" dirty="0" err="1">
                          <a:solidFill>
                            <a:schemeClr val="bg1">
                              <a:lumMod val="85000"/>
                            </a:schemeClr>
                          </a:solidFill>
                        </a:rPr>
                        <a:t>eth_getUncleCountByBlockHash</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uncles in a block from a block matching the given block hash.</a:t>
                      </a:r>
                      <a:endParaRPr lang="ko-KR" altLang="en-US" sz="1000" dirty="0">
                        <a:solidFill>
                          <a:schemeClr val="bg1">
                            <a:lumMod val="85000"/>
                          </a:schemeClr>
                        </a:solidFill>
                      </a:endParaRPr>
                    </a:p>
                  </a:txBody>
                  <a:tcPr/>
                </a:tc>
                <a:extLst>
                  <a:ext uri="{0D108BD9-81ED-4DB2-BD59-A6C34878D82A}">
                    <a16:rowId xmlns:a16="http://schemas.microsoft.com/office/drawing/2014/main" val="438792917"/>
                  </a:ext>
                </a:extLst>
              </a:tr>
              <a:tr h="0">
                <a:tc>
                  <a:txBody>
                    <a:bodyPr/>
                    <a:lstStyle/>
                    <a:p>
                      <a:pPr algn="l" latinLnBrk="1"/>
                      <a:r>
                        <a:rPr lang="en-US" altLang="ko-KR" sz="1000" dirty="0" err="1">
                          <a:solidFill>
                            <a:schemeClr val="bg1">
                              <a:lumMod val="85000"/>
                            </a:schemeClr>
                          </a:solidFill>
                        </a:rPr>
                        <a:t>eth_getUncleCountByBlockNumber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transactions in a block matching the given block number.</a:t>
                      </a:r>
                      <a:endParaRPr lang="ko-KR" altLang="en-US" sz="1000" dirty="0">
                        <a:solidFill>
                          <a:schemeClr val="bg1">
                            <a:lumMod val="85000"/>
                          </a:schemeClr>
                        </a:solidFill>
                      </a:endParaRPr>
                    </a:p>
                  </a:txBody>
                  <a:tcPr/>
                </a:tc>
                <a:extLst>
                  <a:ext uri="{0D108BD9-81ED-4DB2-BD59-A6C34878D82A}">
                    <a16:rowId xmlns:a16="http://schemas.microsoft.com/office/drawing/2014/main" val="3024509736"/>
                  </a:ext>
                </a:extLst>
              </a:tr>
              <a:tr h="0">
                <a:tc>
                  <a:txBody>
                    <a:bodyPr/>
                    <a:lstStyle/>
                    <a:p>
                      <a:pPr algn="l" latinLnBrk="1"/>
                      <a:r>
                        <a:rPr lang="en-US" altLang="ko-KR" sz="1000" dirty="0" err="1">
                          <a:solidFill>
                            <a:schemeClr val="bg1">
                              <a:lumMod val="85000"/>
                            </a:schemeClr>
                          </a:solidFill>
                        </a:rPr>
                        <a:t>eth_protocolVersion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current Ethereum protocol version.</a:t>
                      </a:r>
                      <a:endParaRPr lang="ko-KR" altLang="en-US" sz="1000" dirty="0">
                        <a:solidFill>
                          <a:schemeClr val="bg1">
                            <a:lumMod val="85000"/>
                          </a:schemeClr>
                        </a:solidFill>
                      </a:endParaRPr>
                    </a:p>
                  </a:txBody>
                  <a:tcPr/>
                </a:tc>
                <a:extLst>
                  <a:ext uri="{0D108BD9-81ED-4DB2-BD59-A6C34878D82A}">
                    <a16:rowId xmlns:a16="http://schemas.microsoft.com/office/drawing/2014/main" val="2072386597"/>
                  </a:ext>
                </a:extLst>
              </a:tr>
              <a:tr h="0">
                <a:tc>
                  <a:txBody>
                    <a:bodyPr/>
                    <a:lstStyle/>
                    <a:p>
                      <a:pPr algn="l" latinLnBrk="1"/>
                      <a:r>
                        <a:rPr lang="en-US" altLang="ko-KR" sz="1000" dirty="0" err="1">
                          <a:solidFill>
                            <a:schemeClr val="bg1">
                              <a:lumMod val="85000"/>
                            </a:schemeClr>
                          </a:solidFill>
                        </a:rPr>
                        <a:t>eth_chainId</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chain ID of the current network.</a:t>
                      </a:r>
                      <a:endParaRPr lang="ko-KR" altLang="en-US" sz="1000" dirty="0">
                        <a:solidFill>
                          <a:schemeClr val="bg1">
                            <a:lumMod val="85000"/>
                          </a:schemeClr>
                        </a:solidFill>
                      </a:endParaRPr>
                    </a:p>
                  </a:txBody>
                  <a:tcPr/>
                </a:tc>
                <a:extLst>
                  <a:ext uri="{0D108BD9-81ED-4DB2-BD59-A6C34878D82A}">
                    <a16:rowId xmlns:a16="http://schemas.microsoft.com/office/drawing/2014/main" val="3324456865"/>
                  </a:ext>
                </a:extLst>
              </a:tr>
              <a:tr h="0">
                <a:tc>
                  <a:txBody>
                    <a:bodyPr/>
                    <a:lstStyle/>
                    <a:p>
                      <a:pPr algn="l" latinLnBrk="1"/>
                      <a:r>
                        <a:rPr lang="en-US" altLang="ko-KR" sz="1000" dirty="0" err="1">
                          <a:solidFill>
                            <a:schemeClr val="bg1">
                              <a:lumMod val="85000"/>
                            </a:schemeClr>
                          </a:solidFill>
                        </a:rPr>
                        <a:t>eth_syncing</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object with data about the sync status or false.</a:t>
                      </a:r>
                      <a:endParaRPr lang="ko-KR" altLang="en-US" sz="1000" dirty="0">
                        <a:solidFill>
                          <a:schemeClr val="bg1">
                            <a:lumMod val="85000"/>
                          </a:schemeClr>
                        </a:solidFill>
                      </a:endParaRPr>
                    </a:p>
                  </a:txBody>
                  <a:tcPr/>
                </a:tc>
                <a:extLst>
                  <a:ext uri="{0D108BD9-81ED-4DB2-BD59-A6C34878D82A}">
                    <a16:rowId xmlns:a16="http://schemas.microsoft.com/office/drawing/2014/main" val="2257721682"/>
                  </a:ext>
                </a:extLst>
              </a:tr>
              <a:tr h="0">
                <a:tc>
                  <a:txBody>
                    <a:bodyPr/>
                    <a:lstStyle/>
                    <a:p>
                      <a:pPr algn="l" latinLnBrk="1"/>
                      <a:r>
                        <a:rPr lang="en-US" altLang="ko-KR" sz="1000" dirty="0" err="1">
                          <a:solidFill>
                            <a:schemeClr val="bg1">
                              <a:lumMod val="85000"/>
                            </a:schemeClr>
                          </a:solidFill>
                        </a:rPr>
                        <a:t>eth_coinbase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client </a:t>
                      </a:r>
                      <a:r>
                        <a:rPr lang="en-US" altLang="ko-KR" sz="1000" dirty="0" err="1">
                          <a:solidFill>
                            <a:schemeClr val="bg1">
                              <a:lumMod val="85000"/>
                            </a:schemeClr>
                          </a:solidFill>
                        </a:rPr>
                        <a:t>coinbase</a:t>
                      </a:r>
                      <a:r>
                        <a:rPr lang="en-US" altLang="ko-KR" sz="1000" dirty="0">
                          <a:solidFill>
                            <a:schemeClr val="bg1">
                              <a:lumMod val="85000"/>
                            </a:schemeClr>
                          </a:solidFill>
                        </a:rPr>
                        <a:t> address.</a:t>
                      </a:r>
                      <a:endParaRPr lang="ko-KR" altLang="en-US" sz="1000" dirty="0">
                        <a:solidFill>
                          <a:schemeClr val="bg1">
                            <a:lumMod val="85000"/>
                          </a:schemeClr>
                        </a:solidFill>
                      </a:endParaRPr>
                    </a:p>
                  </a:txBody>
                  <a:tcPr/>
                </a:tc>
                <a:extLst>
                  <a:ext uri="{0D108BD9-81ED-4DB2-BD59-A6C34878D82A}">
                    <a16:rowId xmlns:a16="http://schemas.microsoft.com/office/drawing/2014/main" val="2311883879"/>
                  </a:ext>
                </a:extLst>
              </a:tr>
              <a:tr h="0">
                <a:tc>
                  <a:txBody>
                    <a:bodyPr/>
                    <a:lstStyle/>
                    <a:p>
                      <a:pPr algn="l" latinLnBrk="1"/>
                      <a:r>
                        <a:rPr lang="en-US" altLang="ko-KR" sz="1000" dirty="0" err="1">
                          <a:solidFill>
                            <a:schemeClr val="bg1">
                              <a:lumMod val="85000"/>
                            </a:schemeClr>
                          </a:solidFill>
                        </a:rPr>
                        <a:t>eth_accounts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 list of addresses owned by client.</a:t>
                      </a:r>
                      <a:endParaRPr lang="ko-KR" altLang="en-US" sz="1000" dirty="0">
                        <a:solidFill>
                          <a:schemeClr val="bg1">
                            <a:lumMod val="85000"/>
                          </a:schemeClr>
                        </a:solidFill>
                      </a:endParaRPr>
                    </a:p>
                  </a:txBody>
                  <a:tcPr/>
                </a:tc>
                <a:extLst>
                  <a:ext uri="{0D108BD9-81ED-4DB2-BD59-A6C34878D82A}">
                    <a16:rowId xmlns:a16="http://schemas.microsoft.com/office/drawing/2014/main" val="3584057043"/>
                  </a:ext>
                </a:extLst>
              </a:tr>
              <a:tr h="0">
                <a:tc>
                  <a:txBody>
                    <a:bodyPr/>
                    <a:lstStyle/>
                    <a:p>
                      <a:pPr algn="l" latinLnBrk="1"/>
                      <a:r>
                        <a:rPr lang="en-US" altLang="ko-KR" sz="1000" dirty="0" err="1">
                          <a:solidFill>
                            <a:schemeClr val="bg1">
                              <a:lumMod val="85000"/>
                            </a:schemeClr>
                          </a:solidFill>
                        </a:rPr>
                        <a:t>eth_blockNumber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most recent block.</a:t>
                      </a:r>
                      <a:endParaRPr lang="ko-KR" altLang="en-US" sz="1000" dirty="0">
                        <a:solidFill>
                          <a:schemeClr val="bg1">
                            <a:lumMod val="85000"/>
                          </a:schemeClr>
                        </a:solidFill>
                      </a:endParaRPr>
                    </a:p>
                  </a:txBody>
                  <a:tcPr/>
                </a:tc>
                <a:extLst>
                  <a:ext uri="{0D108BD9-81ED-4DB2-BD59-A6C34878D82A}">
                    <a16:rowId xmlns:a16="http://schemas.microsoft.com/office/drawing/2014/main" val="1025322334"/>
                  </a:ext>
                </a:extLst>
              </a:tr>
              <a:tr h="0">
                <a:tc>
                  <a:txBody>
                    <a:bodyPr/>
                    <a:lstStyle/>
                    <a:p>
                      <a:pPr algn="l" latinLnBrk="1"/>
                      <a:r>
                        <a:rPr lang="en-US" altLang="ko-KR" sz="1000" dirty="0" err="1">
                          <a:solidFill>
                            <a:schemeClr val="bg1">
                              <a:lumMod val="85000"/>
                            </a:schemeClr>
                          </a:solidFill>
                        </a:rPr>
                        <a:t>eth_call</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Executes a new message call immediately without creating a transaction on the block chain.</a:t>
                      </a:r>
                      <a:endParaRPr lang="ko-KR" altLang="en-US" sz="1000" dirty="0">
                        <a:solidFill>
                          <a:schemeClr val="bg1">
                            <a:lumMod val="85000"/>
                          </a:schemeClr>
                        </a:solidFill>
                      </a:endParaRPr>
                    </a:p>
                  </a:txBody>
                  <a:tcPr/>
                </a:tc>
                <a:extLst>
                  <a:ext uri="{0D108BD9-81ED-4DB2-BD59-A6C34878D82A}">
                    <a16:rowId xmlns:a16="http://schemas.microsoft.com/office/drawing/2014/main" val="1456008713"/>
                  </a:ext>
                </a:extLst>
              </a:tr>
              <a:tr h="0">
                <a:tc>
                  <a:txBody>
                    <a:bodyPr/>
                    <a:lstStyle/>
                    <a:p>
                      <a:pPr algn="l" latinLnBrk="1"/>
                      <a:r>
                        <a:rPr lang="en-US" altLang="ko-KR" sz="1000" dirty="0" err="1">
                          <a:solidFill>
                            <a:schemeClr val="bg1">
                              <a:lumMod val="85000"/>
                            </a:schemeClr>
                          </a:solidFill>
                        </a:rPr>
                        <a:t>eth_estimateGas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Generates and returns an estimate of how much gas is necessary to allow the transaction to complete.</a:t>
                      </a:r>
                      <a:endParaRPr lang="ko-KR" altLang="en-US" sz="1000" dirty="0">
                        <a:solidFill>
                          <a:schemeClr val="bg1">
                            <a:lumMod val="85000"/>
                          </a:schemeClr>
                        </a:solidFill>
                      </a:endParaRPr>
                    </a:p>
                  </a:txBody>
                  <a:tcPr/>
                </a:tc>
                <a:extLst>
                  <a:ext uri="{0D108BD9-81ED-4DB2-BD59-A6C34878D82A}">
                    <a16:rowId xmlns:a16="http://schemas.microsoft.com/office/drawing/2014/main" val="1625867861"/>
                  </a:ext>
                </a:extLst>
              </a:tr>
              <a:tr h="0">
                <a:tc>
                  <a:txBody>
                    <a:bodyPr/>
                    <a:lstStyle/>
                    <a:p>
                      <a:pPr algn="l" latinLnBrk="1"/>
                      <a:r>
                        <a:rPr lang="en-US" altLang="ko-KR" sz="1000" dirty="0" err="1">
                          <a:solidFill>
                            <a:schemeClr val="bg1">
                              <a:lumMod val="85000"/>
                            </a:schemeClr>
                          </a:solidFill>
                        </a:rPr>
                        <a:t>eth_gasPrice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current price per gas in </a:t>
                      </a:r>
                      <a:r>
                        <a:rPr lang="en-US" altLang="ko-KR" sz="1000" dirty="0" err="1">
                          <a:solidFill>
                            <a:schemeClr val="bg1">
                              <a:lumMod val="85000"/>
                            </a:schemeClr>
                          </a:solidFill>
                        </a:rPr>
                        <a:t>wei</a:t>
                      </a:r>
                      <a:r>
                        <a:rPr lang="en-US" altLang="ko-KR" sz="1000" dirty="0">
                          <a:solidFill>
                            <a:schemeClr val="bg1">
                              <a:lumMod val="85000"/>
                            </a:schemeClr>
                          </a:solidFill>
                        </a:rPr>
                        <a:t>.</a:t>
                      </a:r>
                      <a:endParaRPr lang="ko-KR" altLang="en-US" sz="1000" dirty="0">
                        <a:solidFill>
                          <a:schemeClr val="bg1">
                            <a:lumMod val="85000"/>
                          </a:schemeClr>
                        </a:solidFill>
                      </a:endParaRPr>
                    </a:p>
                  </a:txBody>
                  <a:tcPr/>
                </a:tc>
                <a:extLst>
                  <a:ext uri="{0D108BD9-81ED-4DB2-BD59-A6C34878D82A}">
                    <a16:rowId xmlns:a16="http://schemas.microsoft.com/office/drawing/2014/main" val="1950148847"/>
                  </a:ext>
                </a:extLst>
              </a:tr>
              <a:tr h="0">
                <a:tc>
                  <a:txBody>
                    <a:bodyPr/>
                    <a:lstStyle/>
                    <a:p>
                      <a:pPr algn="l" latinLnBrk="1"/>
                      <a:r>
                        <a:rPr lang="en-US" altLang="ko-KR" sz="1000" dirty="0" err="1">
                          <a:solidFill>
                            <a:schemeClr val="bg1">
                              <a:lumMod val="85000"/>
                            </a:schemeClr>
                          </a:solidFill>
                        </a:rPr>
                        <a:t>eth_feeHistory</a:t>
                      </a:r>
                      <a:endParaRPr lang="ko-KR" altLang="en-US" sz="1000" dirty="0">
                        <a:solidFill>
                          <a:schemeClr val="bg1">
                            <a:lumMod val="85000"/>
                          </a:schemeClr>
                        </a:solidFill>
                      </a:endParaRPr>
                    </a:p>
                  </a:txBody>
                  <a:tcPr/>
                </a:tc>
                <a:tc>
                  <a:txBody>
                    <a:bodyPr/>
                    <a:lstStyle/>
                    <a:p>
                      <a:pPr algn="l" latinLnBrk="1"/>
                      <a:endParaRPr lang="ko-KR" altLang="en-US" sz="1000" dirty="0">
                        <a:solidFill>
                          <a:schemeClr val="bg1">
                            <a:lumMod val="85000"/>
                          </a:schemeClr>
                        </a:solidFill>
                      </a:endParaRPr>
                    </a:p>
                  </a:txBody>
                  <a:tcPr/>
                </a:tc>
                <a:extLst>
                  <a:ext uri="{0D108BD9-81ED-4DB2-BD59-A6C34878D82A}">
                    <a16:rowId xmlns:a16="http://schemas.microsoft.com/office/drawing/2014/main" val="2178402146"/>
                  </a:ext>
                </a:extLst>
              </a:tr>
              <a:tr h="0">
                <a:tc>
                  <a:txBody>
                    <a:bodyPr/>
                    <a:lstStyle/>
                    <a:p>
                      <a:pPr algn="l" latinLnBrk="1"/>
                      <a:r>
                        <a:rPr lang="en-US" altLang="ko-KR" sz="1000" dirty="0" err="1">
                          <a:solidFill>
                            <a:schemeClr val="bg1">
                              <a:lumMod val="85000"/>
                            </a:schemeClr>
                          </a:solidFill>
                        </a:rPr>
                        <a:t>eth_newFilter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Creates a filter object, based on filter options, to notify when the state changes (logs).</a:t>
                      </a:r>
                      <a:endParaRPr lang="ko-KR" altLang="en-US" sz="1000" dirty="0">
                        <a:solidFill>
                          <a:schemeClr val="bg1">
                            <a:lumMod val="85000"/>
                          </a:schemeClr>
                        </a:solidFill>
                      </a:endParaRPr>
                    </a:p>
                  </a:txBody>
                  <a:tcPr/>
                </a:tc>
                <a:extLst>
                  <a:ext uri="{0D108BD9-81ED-4DB2-BD59-A6C34878D82A}">
                    <a16:rowId xmlns:a16="http://schemas.microsoft.com/office/drawing/2014/main" val="2396788932"/>
                  </a:ext>
                </a:extLst>
              </a:tr>
              <a:tr h="0">
                <a:tc>
                  <a:txBody>
                    <a:bodyPr/>
                    <a:lstStyle/>
                    <a:p>
                      <a:pPr algn="l" latinLnBrk="1"/>
                      <a:r>
                        <a:rPr lang="en-US" altLang="ko-KR" sz="1000" dirty="0" err="1">
                          <a:solidFill>
                            <a:schemeClr val="bg1">
                              <a:lumMod val="85000"/>
                            </a:schemeClr>
                          </a:solidFill>
                        </a:rPr>
                        <a:t>eth_newBlockFilter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Creates a filter in the node, to notify when a new block arrives.</a:t>
                      </a:r>
                      <a:endParaRPr lang="ko-KR" altLang="en-US" sz="1000" dirty="0">
                        <a:solidFill>
                          <a:schemeClr val="bg1">
                            <a:lumMod val="85000"/>
                          </a:schemeClr>
                        </a:solidFill>
                      </a:endParaRPr>
                    </a:p>
                  </a:txBody>
                  <a:tcPr/>
                </a:tc>
                <a:extLst>
                  <a:ext uri="{0D108BD9-81ED-4DB2-BD59-A6C34878D82A}">
                    <a16:rowId xmlns:a16="http://schemas.microsoft.com/office/drawing/2014/main" val="983859521"/>
                  </a:ext>
                </a:extLst>
              </a:tr>
              <a:tr h="0">
                <a:tc>
                  <a:txBody>
                    <a:bodyPr/>
                    <a:lstStyle/>
                    <a:p>
                      <a:pPr algn="l" latinLnBrk="1"/>
                      <a:r>
                        <a:rPr lang="en-US" altLang="ko-KR" sz="1000" dirty="0" err="1">
                          <a:solidFill>
                            <a:schemeClr val="bg1">
                              <a:lumMod val="85000"/>
                            </a:schemeClr>
                          </a:solidFill>
                        </a:rPr>
                        <a:t>eth_newPendingTransactionFilter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Creates a filter in the node, to notify when new pending transactions arrive.</a:t>
                      </a:r>
                      <a:endParaRPr lang="ko-KR" altLang="en-US" sz="1000" dirty="0">
                        <a:solidFill>
                          <a:schemeClr val="bg1">
                            <a:lumMod val="85000"/>
                          </a:schemeClr>
                        </a:solidFill>
                      </a:endParaRPr>
                    </a:p>
                  </a:txBody>
                  <a:tcPr/>
                </a:tc>
                <a:extLst>
                  <a:ext uri="{0D108BD9-81ED-4DB2-BD59-A6C34878D82A}">
                    <a16:rowId xmlns:a16="http://schemas.microsoft.com/office/drawing/2014/main" val="3191602193"/>
                  </a:ext>
                </a:extLst>
              </a:tr>
              <a:tr h="0">
                <a:tc>
                  <a:txBody>
                    <a:bodyPr/>
                    <a:lstStyle/>
                    <a:p>
                      <a:pPr algn="l" latinLnBrk="1"/>
                      <a:r>
                        <a:rPr lang="en-US" altLang="ko-KR" sz="1000" dirty="0" err="1">
                          <a:solidFill>
                            <a:schemeClr val="bg1">
                              <a:lumMod val="85000"/>
                            </a:schemeClr>
                          </a:solidFill>
                        </a:rPr>
                        <a:t>eth_uninstallFilter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Uninstalls a filter with given id.</a:t>
                      </a:r>
                      <a:endParaRPr lang="ko-KR" altLang="en-US" sz="1000" dirty="0">
                        <a:solidFill>
                          <a:schemeClr val="bg1">
                            <a:lumMod val="85000"/>
                          </a:schemeClr>
                        </a:solidFill>
                      </a:endParaRPr>
                    </a:p>
                  </a:txBody>
                  <a:tcPr/>
                </a:tc>
                <a:extLst>
                  <a:ext uri="{0D108BD9-81ED-4DB2-BD59-A6C34878D82A}">
                    <a16:rowId xmlns:a16="http://schemas.microsoft.com/office/drawing/2014/main" val="3911226782"/>
                  </a:ext>
                </a:extLst>
              </a:tr>
              <a:tr h="0">
                <a:tc>
                  <a:txBody>
                    <a:bodyPr/>
                    <a:lstStyle/>
                    <a:p>
                      <a:pPr algn="l" latinLnBrk="1"/>
                      <a:r>
                        <a:rPr lang="en-US" altLang="ko-KR" sz="1000" dirty="0" err="1">
                          <a:solidFill>
                            <a:schemeClr val="bg1">
                              <a:lumMod val="85000"/>
                            </a:schemeClr>
                          </a:solidFill>
                        </a:rPr>
                        <a:t>eth_getFilterChanges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Polling method for a filter, which returns an array of logs which occurred since last poll.</a:t>
                      </a:r>
                      <a:endParaRPr lang="ko-KR" altLang="en-US" sz="1000" dirty="0">
                        <a:solidFill>
                          <a:schemeClr val="bg1">
                            <a:lumMod val="85000"/>
                          </a:schemeClr>
                        </a:solidFill>
                      </a:endParaRPr>
                    </a:p>
                  </a:txBody>
                  <a:tcPr/>
                </a:tc>
                <a:extLst>
                  <a:ext uri="{0D108BD9-81ED-4DB2-BD59-A6C34878D82A}">
                    <a16:rowId xmlns:a16="http://schemas.microsoft.com/office/drawing/2014/main" val="2180996753"/>
                  </a:ext>
                </a:extLst>
              </a:tr>
              <a:tr h="0">
                <a:tc>
                  <a:txBody>
                    <a:bodyPr/>
                    <a:lstStyle/>
                    <a:p>
                      <a:pPr algn="l" latinLnBrk="1"/>
                      <a:r>
                        <a:rPr lang="en-US" altLang="ko-KR" sz="1000" dirty="0" err="1">
                          <a:solidFill>
                            <a:schemeClr val="bg1">
                              <a:lumMod val="85000"/>
                            </a:schemeClr>
                          </a:solidFill>
                        </a:rPr>
                        <a:t>eth_getLogs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array of all logs matching filter with given id.</a:t>
                      </a:r>
                      <a:endParaRPr lang="ko-KR" altLang="en-US" sz="1000" dirty="0">
                        <a:solidFill>
                          <a:schemeClr val="bg1">
                            <a:lumMod val="85000"/>
                          </a:schemeClr>
                        </a:solidFill>
                      </a:endParaRPr>
                    </a:p>
                  </a:txBody>
                  <a:tcPr/>
                </a:tc>
                <a:extLst>
                  <a:ext uri="{0D108BD9-81ED-4DB2-BD59-A6C34878D82A}">
                    <a16:rowId xmlns:a16="http://schemas.microsoft.com/office/drawing/2014/main" val="2651931884"/>
                  </a:ext>
                </a:extLst>
              </a:tr>
            </a:tbl>
          </a:graphicData>
        </a:graphic>
      </p:graphicFrame>
    </p:spTree>
    <p:extLst>
      <p:ext uri="{BB962C8B-B14F-4D97-AF65-F5344CB8AC3E}">
        <p14:creationId xmlns:p14="http://schemas.microsoft.com/office/powerpoint/2010/main" val="214051972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418295"/>
          </a:xfrm>
        </p:spPr>
        <p:txBody>
          <a:bodyPr/>
          <a:lstStyle/>
          <a:p>
            <a:r>
              <a:rPr lang="ko-KR" altLang="en-US" dirty="0" err="1"/>
              <a:t>이더리움</a:t>
            </a:r>
            <a:r>
              <a:rPr lang="ko-KR" altLang="en-US" dirty="0"/>
              <a:t> </a:t>
            </a:r>
            <a:r>
              <a:rPr lang="en-US" altLang="ko-KR" dirty="0"/>
              <a:t>JSON-RPC</a:t>
            </a:r>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graphicFrame>
        <p:nvGraphicFramePr>
          <p:cNvPr id="4" name="표 3">
            <a:extLst>
              <a:ext uri="{FF2B5EF4-FFF2-40B4-BE49-F238E27FC236}">
                <a16:creationId xmlns:a16="http://schemas.microsoft.com/office/drawing/2014/main" id="{4B087CBC-A1AF-476A-88F2-EBE10AE1640E}"/>
              </a:ext>
            </a:extLst>
          </p:cNvPr>
          <p:cNvGraphicFramePr>
            <a:graphicFrameLocks noGrp="1"/>
          </p:cNvGraphicFramePr>
          <p:nvPr>
            <p:extLst>
              <p:ext uri="{D42A27DB-BD31-4B8C-83A1-F6EECF244321}">
                <p14:modId xmlns:p14="http://schemas.microsoft.com/office/powerpoint/2010/main" val="3456811512"/>
              </p:ext>
            </p:extLst>
          </p:nvPr>
        </p:nvGraphicFramePr>
        <p:xfrm>
          <a:off x="241299" y="1093155"/>
          <a:ext cx="11020535" cy="5638800"/>
        </p:xfrm>
        <a:graphic>
          <a:graphicData uri="http://schemas.openxmlformats.org/drawingml/2006/table">
            <a:tbl>
              <a:tblPr firstRow="1" bandRow="1">
                <a:tableStyleId>{8799B23B-EC83-4686-B30A-512413B5E67A}</a:tableStyleId>
              </a:tblPr>
              <a:tblGrid>
                <a:gridCol w="2790659">
                  <a:extLst>
                    <a:ext uri="{9D8B030D-6E8A-4147-A177-3AD203B41FA5}">
                      <a16:colId xmlns:a16="http://schemas.microsoft.com/office/drawing/2014/main" val="2146978234"/>
                    </a:ext>
                  </a:extLst>
                </a:gridCol>
                <a:gridCol w="8229876">
                  <a:extLst>
                    <a:ext uri="{9D8B030D-6E8A-4147-A177-3AD203B41FA5}">
                      <a16:colId xmlns:a16="http://schemas.microsoft.com/office/drawing/2014/main" val="953911548"/>
                    </a:ext>
                  </a:extLst>
                </a:gridCol>
              </a:tblGrid>
              <a:tr h="0">
                <a:tc>
                  <a:txBody>
                    <a:bodyPr/>
                    <a:lstStyle/>
                    <a:p>
                      <a:pPr algn="ctr" latinLnBrk="1"/>
                      <a:r>
                        <a:rPr lang="en-US" altLang="ko-KR" sz="1200" dirty="0">
                          <a:solidFill>
                            <a:schemeClr val="bg1">
                              <a:lumMod val="85000"/>
                            </a:schemeClr>
                          </a:solidFill>
                        </a:rPr>
                        <a:t>Method</a:t>
                      </a:r>
                      <a:endParaRPr lang="ko-KR" altLang="en-US" sz="1200" dirty="0">
                        <a:solidFill>
                          <a:schemeClr val="bg1">
                            <a:lumMod val="85000"/>
                          </a:schemeClr>
                        </a:solidFill>
                      </a:endParaRPr>
                    </a:p>
                  </a:txBody>
                  <a:tcPr/>
                </a:tc>
                <a:tc>
                  <a:txBody>
                    <a:bodyPr/>
                    <a:lstStyle/>
                    <a:p>
                      <a:pPr algn="ctr" latinLnBrk="1"/>
                      <a:r>
                        <a:rPr lang="en-US" altLang="ko-KR" sz="1200" dirty="0">
                          <a:solidFill>
                            <a:schemeClr val="bg1">
                              <a:lumMod val="85000"/>
                            </a:schemeClr>
                          </a:solidFill>
                        </a:rPr>
                        <a:t>Description</a:t>
                      </a:r>
                      <a:endParaRPr lang="ko-KR" altLang="en-US" sz="1200" dirty="0">
                        <a:solidFill>
                          <a:schemeClr val="bg1">
                            <a:lumMod val="85000"/>
                          </a:schemeClr>
                        </a:solidFill>
                      </a:endParaRPr>
                    </a:p>
                  </a:txBody>
                  <a:tcPr/>
                </a:tc>
                <a:extLst>
                  <a:ext uri="{0D108BD9-81ED-4DB2-BD59-A6C34878D82A}">
                    <a16:rowId xmlns:a16="http://schemas.microsoft.com/office/drawing/2014/main" val="605123214"/>
                  </a:ext>
                </a:extLst>
              </a:tr>
              <a:tr h="0">
                <a:tc>
                  <a:txBody>
                    <a:bodyPr/>
                    <a:lstStyle/>
                    <a:p>
                      <a:pPr algn="l" latinLnBrk="1"/>
                      <a:r>
                        <a:rPr lang="en-US" altLang="ko-KR" sz="1000" dirty="0" err="1">
                          <a:solidFill>
                            <a:schemeClr val="bg1">
                              <a:lumMod val="85000"/>
                            </a:schemeClr>
                          </a:solidFill>
                        </a:rPr>
                        <a:t>eth_getLogs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array of all logs matching filter with given id.</a:t>
                      </a:r>
                      <a:endParaRPr lang="ko-KR" altLang="en-US" sz="1000" dirty="0">
                        <a:solidFill>
                          <a:schemeClr val="bg1">
                            <a:lumMod val="85000"/>
                          </a:schemeClr>
                        </a:solidFill>
                      </a:endParaRPr>
                    </a:p>
                  </a:txBody>
                  <a:tcPr/>
                </a:tc>
                <a:extLst>
                  <a:ext uri="{0D108BD9-81ED-4DB2-BD59-A6C34878D82A}">
                    <a16:rowId xmlns:a16="http://schemas.microsoft.com/office/drawing/2014/main" val="366009211"/>
                  </a:ext>
                </a:extLst>
              </a:tr>
              <a:tr h="0">
                <a:tc>
                  <a:txBody>
                    <a:bodyPr/>
                    <a:lstStyle/>
                    <a:p>
                      <a:pPr algn="l" latinLnBrk="1"/>
                      <a:r>
                        <a:rPr lang="en-US" altLang="ko-KR" sz="1000" dirty="0" err="1">
                          <a:solidFill>
                            <a:schemeClr val="bg1">
                              <a:lumMod val="85000"/>
                            </a:schemeClr>
                          </a:solidFill>
                        </a:rPr>
                        <a:t>eth_mining</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whether the client is actively mining new blocks.</a:t>
                      </a:r>
                      <a:endParaRPr lang="ko-KR" altLang="en-US" sz="1000" dirty="0">
                        <a:solidFill>
                          <a:schemeClr val="bg1">
                            <a:lumMod val="85000"/>
                          </a:schemeClr>
                        </a:solidFill>
                      </a:endParaRPr>
                    </a:p>
                  </a:txBody>
                  <a:tcPr/>
                </a:tc>
                <a:extLst>
                  <a:ext uri="{0D108BD9-81ED-4DB2-BD59-A6C34878D82A}">
                    <a16:rowId xmlns:a16="http://schemas.microsoft.com/office/drawing/2014/main" val="2237071771"/>
                  </a:ext>
                </a:extLst>
              </a:tr>
              <a:tr h="0">
                <a:tc>
                  <a:txBody>
                    <a:bodyPr/>
                    <a:lstStyle/>
                    <a:p>
                      <a:pPr algn="l" latinLnBrk="1"/>
                      <a:r>
                        <a:rPr lang="en-US" altLang="ko-KR" sz="1000" dirty="0" err="1">
                          <a:solidFill>
                            <a:schemeClr val="bg1">
                              <a:lumMod val="85000"/>
                            </a:schemeClr>
                          </a:solidFill>
                        </a:rPr>
                        <a:t>eth_hashrate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hashes per second that the node is mining with.</a:t>
                      </a:r>
                      <a:endParaRPr lang="ko-KR" altLang="en-US" sz="1000" dirty="0">
                        <a:solidFill>
                          <a:schemeClr val="bg1">
                            <a:lumMod val="85000"/>
                          </a:schemeClr>
                        </a:solidFill>
                      </a:endParaRPr>
                    </a:p>
                  </a:txBody>
                  <a:tcPr/>
                </a:tc>
                <a:extLst>
                  <a:ext uri="{0D108BD9-81ED-4DB2-BD59-A6C34878D82A}">
                    <a16:rowId xmlns:a16="http://schemas.microsoft.com/office/drawing/2014/main" val="687570233"/>
                  </a:ext>
                </a:extLst>
              </a:tr>
              <a:tr h="0">
                <a:tc>
                  <a:txBody>
                    <a:bodyPr/>
                    <a:lstStyle/>
                    <a:p>
                      <a:pPr algn="l" latinLnBrk="1"/>
                      <a:r>
                        <a:rPr lang="en-US" altLang="ko-KR" sz="1000" dirty="0" err="1">
                          <a:solidFill>
                            <a:schemeClr val="bg1">
                              <a:lumMod val="85000"/>
                            </a:schemeClr>
                          </a:solidFill>
                        </a:rPr>
                        <a:t>eth_getWork</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hash of the current block, the </a:t>
                      </a:r>
                      <a:r>
                        <a:rPr lang="en-US" altLang="ko-KR" sz="1000" dirty="0" err="1">
                          <a:solidFill>
                            <a:schemeClr val="bg1">
                              <a:lumMod val="85000"/>
                            </a:schemeClr>
                          </a:solidFill>
                        </a:rPr>
                        <a:t>seedHash</a:t>
                      </a:r>
                      <a:r>
                        <a:rPr lang="en-US" altLang="ko-KR" sz="1000" dirty="0">
                          <a:solidFill>
                            <a:schemeClr val="bg1">
                              <a:lumMod val="85000"/>
                            </a:schemeClr>
                          </a:solidFill>
                        </a:rPr>
                        <a:t>, and the boundary condition to be met (“target”).</a:t>
                      </a:r>
                      <a:endParaRPr lang="ko-KR" altLang="en-US" sz="1000" dirty="0">
                        <a:solidFill>
                          <a:schemeClr val="bg1">
                            <a:lumMod val="85000"/>
                          </a:schemeClr>
                        </a:solidFill>
                      </a:endParaRPr>
                    </a:p>
                  </a:txBody>
                  <a:tcPr/>
                </a:tc>
                <a:extLst>
                  <a:ext uri="{0D108BD9-81ED-4DB2-BD59-A6C34878D82A}">
                    <a16:rowId xmlns:a16="http://schemas.microsoft.com/office/drawing/2014/main" val="1713170811"/>
                  </a:ext>
                </a:extLst>
              </a:tr>
              <a:tr h="0">
                <a:tc>
                  <a:txBody>
                    <a:bodyPr/>
                    <a:lstStyle/>
                    <a:p>
                      <a:pPr algn="l" latinLnBrk="1"/>
                      <a:r>
                        <a:rPr lang="en-US" altLang="ko-KR" sz="1000" dirty="0" err="1">
                          <a:solidFill>
                            <a:schemeClr val="bg1">
                              <a:lumMod val="85000"/>
                            </a:schemeClr>
                          </a:solidFill>
                        </a:rPr>
                        <a:t>eth_submitWork</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Used for submitting a proof-of-work solution.</a:t>
                      </a:r>
                      <a:endParaRPr lang="ko-KR" altLang="en-US" sz="1000" dirty="0">
                        <a:solidFill>
                          <a:schemeClr val="bg1">
                            <a:lumMod val="85000"/>
                          </a:schemeClr>
                        </a:solidFill>
                      </a:endParaRPr>
                    </a:p>
                  </a:txBody>
                  <a:tcPr/>
                </a:tc>
                <a:extLst>
                  <a:ext uri="{0D108BD9-81ED-4DB2-BD59-A6C34878D82A}">
                    <a16:rowId xmlns:a16="http://schemas.microsoft.com/office/drawing/2014/main" val="268410227"/>
                  </a:ext>
                </a:extLst>
              </a:tr>
              <a:tr h="0">
                <a:tc>
                  <a:txBody>
                    <a:bodyPr/>
                    <a:lstStyle/>
                    <a:p>
                      <a:pPr algn="l" latinLnBrk="1"/>
                      <a:r>
                        <a:rPr lang="en-US" altLang="ko-KR" sz="1000" dirty="0" err="1">
                          <a:solidFill>
                            <a:schemeClr val="bg1">
                              <a:lumMod val="85000"/>
                            </a:schemeClr>
                          </a:solidFill>
                        </a:rPr>
                        <a:t>eth_submitHashrate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Used for submitting mining </a:t>
                      </a:r>
                      <a:r>
                        <a:rPr lang="en-US" altLang="ko-KR" sz="1000" dirty="0" err="1">
                          <a:solidFill>
                            <a:schemeClr val="bg1">
                              <a:lumMod val="85000"/>
                            </a:schemeClr>
                          </a:solidFill>
                        </a:rPr>
                        <a:t>hashrate</a:t>
                      </a:r>
                      <a:r>
                        <a:rPr lang="en-US" altLang="ko-KR" sz="1000" dirty="0">
                          <a:solidFill>
                            <a:schemeClr val="bg1">
                              <a:lumMod val="85000"/>
                            </a:schemeClr>
                          </a:solidFill>
                        </a:rPr>
                        <a:t>.</a:t>
                      </a:r>
                      <a:endParaRPr lang="ko-KR" altLang="en-US" sz="1000" dirty="0">
                        <a:solidFill>
                          <a:schemeClr val="bg1">
                            <a:lumMod val="85000"/>
                          </a:schemeClr>
                        </a:solidFill>
                      </a:endParaRPr>
                    </a:p>
                  </a:txBody>
                  <a:tcPr/>
                </a:tc>
                <a:extLst>
                  <a:ext uri="{0D108BD9-81ED-4DB2-BD59-A6C34878D82A}">
                    <a16:rowId xmlns:a16="http://schemas.microsoft.com/office/drawing/2014/main" val="438792917"/>
                  </a:ext>
                </a:extLst>
              </a:tr>
              <a:tr h="0">
                <a:tc>
                  <a:txBody>
                    <a:bodyPr/>
                    <a:lstStyle/>
                    <a:p>
                      <a:pPr algn="l" latinLnBrk="1"/>
                      <a:r>
                        <a:rPr lang="en-US" altLang="ko-KR" sz="1000" dirty="0" err="1">
                          <a:solidFill>
                            <a:schemeClr val="bg1">
                              <a:lumMod val="85000"/>
                            </a:schemeClr>
                          </a:solidFill>
                        </a:rPr>
                        <a:t>eth_hashrate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hashes per second that the node is mining with.</a:t>
                      </a:r>
                      <a:endParaRPr lang="ko-KR" altLang="en-US" sz="1000" dirty="0">
                        <a:solidFill>
                          <a:schemeClr val="bg1">
                            <a:lumMod val="85000"/>
                          </a:schemeClr>
                        </a:solidFill>
                      </a:endParaRPr>
                    </a:p>
                  </a:txBody>
                  <a:tcPr/>
                </a:tc>
                <a:extLst>
                  <a:ext uri="{0D108BD9-81ED-4DB2-BD59-A6C34878D82A}">
                    <a16:rowId xmlns:a16="http://schemas.microsoft.com/office/drawing/2014/main" val="3024509736"/>
                  </a:ext>
                </a:extLst>
              </a:tr>
              <a:tr h="0">
                <a:tc>
                  <a:txBody>
                    <a:bodyPr/>
                    <a:lstStyle/>
                    <a:p>
                      <a:pPr algn="l" latinLnBrk="1"/>
                      <a:r>
                        <a:rPr lang="en-US" altLang="ko-KR" sz="1000" dirty="0" err="1">
                          <a:solidFill>
                            <a:schemeClr val="bg1">
                              <a:lumMod val="85000"/>
                            </a:schemeClr>
                          </a:solidFill>
                        </a:rPr>
                        <a:t>eth_getWork</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hash of the current block, the </a:t>
                      </a:r>
                      <a:r>
                        <a:rPr lang="en-US" altLang="ko-KR" sz="1000" dirty="0" err="1">
                          <a:solidFill>
                            <a:schemeClr val="bg1">
                              <a:lumMod val="85000"/>
                            </a:schemeClr>
                          </a:solidFill>
                        </a:rPr>
                        <a:t>seedHash</a:t>
                      </a:r>
                      <a:r>
                        <a:rPr lang="en-US" altLang="ko-KR" sz="1000" dirty="0">
                          <a:solidFill>
                            <a:schemeClr val="bg1">
                              <a:lumMod val="85000"/>
                            </a:schemeClr>
                          </a:solidFill>
                        </a:rPr>
                        <a:t>, and the boundary condition to be met (“target”).</a:t>
                      </a:r>
                      <a:endParaRPr lang="ko-KR" altLang="en-US" sz="1000" dirty="0">
                        <a:solidFill>
                          <a:schemeClr val="bg1">
                            <a:lumMod val="85000"/>
                          </a:schemeClr>
                        </a:solidFill>
                      </a:endParaRPr>
                    </a:p>
                  </a:txBody>
                  <a:tcPr/>
                </a:tc>
                <a:extLst>
                  <a:ext uri="{0D108BD9-81ED-4DB2-BD59-A6C34878D82A}">
                    <a16:rowId xmlns:a16="http://schemas.microsoft.com/office/drawing/2014/main" val="2072386597"/>
                  </a:ext>
                </a:extLst>
              </a:tr>
              <a:tr h="0">
                <a:tc>
                  <a:txBody>
                    <a:bodyPr/>
                    <a:lstStyle/>
                    <a:p>
                      <a:pPr algn="l" latinLnBrk="1"/>
                      <a:r>
                        <a:rPr lang="en-US" altLang="ko-KR" sz="1000" dirty="0" err="1">
                          <a:solidFill>
                            <a:schemeClr val="bg1">
                              <a:lumMod val="85000"/>
                            </a:schemeClr>
                          </a:solidFill>
                        </a:rPr>
                        <a:t>eth_submitWork</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Used for submitting a proof-of-work solution.</a:t>
                      </a:r>
                      <a:endParaRPr lang="ko-KR" altLang="en-US" sz="1000" dirty="0">
                        <a:solidFill>
                          <a:schemeClr val="bg1">
                            <a:lumMod val="85000"/>
                          </a:schemeClr>
                        </a:solidFill>
                      </a:endParaRPr>
                    </a:p>
                  </a:txBody>
                  <a:tcPr/>
                </a:tc>
                <a:extLst>
                  <a:ext uri="{0D108BD9-81ED-4DB2-BD59-A6C34878D82A}">
                    <a16:rowId xmlns:a16="http://schemas.microsoft.com/office/drawing/2014/main" val="3324456865"/>
                  </a:ext>
                </a:extLst>
              </a:tr>
              <a:tr h="0">
                <a:tc>
                  <a:txBody>
                    <a:bodyPr/>
                    <a:lstStyle/>
                    <a:p>
                      <a:pPr algn="l" latinLnBrk="1"/>
                      <a:r>
                        <a:rPr lang="en-US" altLang="ko-KR" sz="1000" dirty="0" err="1">
                          <a:solidFill>
                            <a:schemeClr val="bg1">
                              <a:lumMod val="85000"/>
                            </a:schemeClr>
                          </a:solidFill>
                        </a:rPr>
                        <a:t>eth_submitHashrate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Used for submitting mining </a:t>
                      </a:r>
                      <a:r>
                        <a:rPr lang="en-US" altLang="ko-KR" sz="1000" dirty="0" err="1">
                          <a:solidFill>
                            <a:schemeClr val="bg1">
                              <a:lumMod val="85000"/>
                            </a:schemeClr>
                          </a:solidFill>
                        </a:rPr>
                        <a:t>hashrate</a:t>
                      </a:r>
                      <a:r>
                        <a:rPr lang="en-US" altLang="ko-KR" sz="1000" dirty="0">
                          <a:solidFill>
                            <a:schemeClr val="bg1">
                              <a:lumMod val="85000"/>
                            </a:schemeClr>
                          </a:solidFill>
                        </a:rPr>
                        <a:t>.</a:t>
                      </a:r>
                      <a:endParaRPr lang="ko-KR" altLang="en-US" sz="1000" dirty="0">
                        <a:solidFill>
                          <a:schemeClr val="bg1">
                            <a:lumMod val="85000"/>
                          </a:schemeClr>
                        </a:solidFill>
                      </a:endParaRPr>
                    </a:p>
                  </a:txBody>
                  <a:tcPr/>
                </a:tc>
                <a:extLst>
                  <a:ext uri="{0D108BD9-81ED-4DB2-BD59-A6C34878D82A}">
                    <a16:rowId xmlns:a16="http://schemas.microsoft.com/office/drawing/2014/main" val="2257721682"/>
                  </a:ext>
                </a:extLst>
              </a:tr>
              <a:tr h="0">
                <a:tc>
                  <a:txBody>
                    <a:bodyPr/>
                    <a:lstStyle/>
                    <a:p>
                      <a:pPr algn="l" latinLnBrk="1"/>
                      <a:r>
                        <a:rPr lang="en-US" altLang="ko-KR" sz="1000" dirty="0" err="1">
                          <a:solidFill>
                            <a:schemeClr val="bg1">
                              <a:lumMod val="85000"/>
                            </a:schemeClr>
                          </a:solidFill>
                        </a:rPr>
                        <a:t>eth_sign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EIP-191 signature over the provided data.</a:t>
                      </a:r>
                      <a:endParaRPr lang="ko-KR" altLang="en-US" sz="1000" dirty="0">
                        <a:solidFill>
                          <a:schemeClr val="bg1">
                            <a:lumMod val="85000"/>
                          </a:schemeClr>
                        </a:solidFill>
                      </a:endParaRPr>
                    </a:p>
                  </a:txBody>
                  <a:tcPr/>
                </a:tc>
                <a:extLst>
                  <a:ext uri="{0D108BD9-81ED-4DB2-BD59-A6C34878D82A}">
                    <a16:rowId xmlns:a16="http://schemas.microsoft.com/office/drawing/2014/main" val="2311883879"/>
                  </a:ext>
                </a:extLst>
              </a:tr>
              <a:tr h="0">
                <a:tc>
                  <a:txBody>
                    <a:bodyPr/>
                    <a:lstStyle/>
                    <a:p>
                      <a:pPr algn="l" latinLnBrk="1"/>
                      <a:r>
                        <a:rPr lang="en-US" altLang="ko-KR" sz="1000" dirty="0" err="1">
                          <a:solidFill>
                            <a:schemeClr val="bg1">
                              <a:lumMod val="85000"/>
                            </a:schemeClr>
                          </a:solidFill>
                        </a:rPr>
                        <a:t>eth_signTransaction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RLP encoded transaction signed by the specified account.</a:t>
                      </a:r>
                      <a:endParaRPr lang="ko-KR" altLang="en-US" sz="1000" dirty="0">
                        <a:solidFill>
                          <a:schemeClr val="bg1">
                            <a:lumMod val="85000"/>
                          </a:schemeClr>
                        </a:solidFill>
                      </a:endParaRPr>
                    </a:p>
                  </a:txBody>
                  <a:tcPr/>
                </a:tc>
                <a:extLst>
                  <a:ext uri="{0D108BD9-81ED-4DB2-BD59-A6C34878D82A}">
                    <a16:rowId xmlns:a16="http://schemas.microsoft.com/office/drawing/2014/main" val="3584057043"/>
                  </a:ext>
                </a:extLst>
              </a:tr>
              <a:tr h="0">
                <a:tc>
                  <a:txBody>
                    <a:bodyPr/>
                    <a:lstStyle/>
                    <a:p>
                      <a:pPr algn="l" latinLnBrk="1"/>
                      <a:r>
                        <a:rPr lang="en-US" altLang="ko-KR" sz="1000" dirty="0" err="1">
                          <a:solidFill>
                            <a:schemeClr val="bg1">
                              <a:lumMod val="85000"/>
                            </a:schemeClr>
                          </a:solidFill>
                        </a:rPr>
                        <a:t>eth_getBalance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balance of the account of given address.</a:t>
                      </a:r>
                      <a:endParaRPr lang="ko-KR" altLang="en-US" sz="1000" dirty="0">
                        <a:solidFill>
                          <a:schemeClr val="bg1">
                            <a:lumMod val="85000"/>
                          </a:schemeClr>
                        </a:solidFill>
                      </a:endParaRPr>
                    </a:p>
                  </a:txBody>
                  <a:tcPr/>
                </a:tc>
                <a:extLst>
                  <a:ext uri="{0D108BD9-81ED-4DB2-BD59-A6C34878D82A}">
                    <a16:rowId xmlns:a16="http://schemas.microsoft.com/office/drawing/2014/main" val="1025322334"/>
                  </a:ext>
                </a:extLst>
              </a:tr>
              <a:tr h="0">
                <a:tc>
                  <a:txBody>
                    <a:bodyPr/>
                    <a:lstStyle/>
                    <a:p>
                      <a:pPr algn="l" latinLnBrk="1"/>
                      <a:r>
                        <a:rPr lang="en-US" altLang="ko-KR" sz="1000" dirty="0" err="1">
                          <a:solidFill>
                            <a:schemeClr val="bg1">
                              <a:lumMod val="85000"/>
                            </a:schemeClr>
                          </a:solidFill>
                        </a:rPr>
                        <a:t>eth_getStorageAt</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value from a storage position at a given address.</a:t>
                      </a:r>
                      <a:endParaRPr lang="ko-KR" altLang="en-US" sz="1000" dirty="0">
                        <a:solidFill>
                          <a:schemeClr val="bg1">
                            <a:lumMod val="85000"/>
                          </a:schemeClr>
                        </a:solidFill>
                      </a:endParaRPr>
                    </a:p>
                  </a:txBody>
                  <a:tcPr/>
                </a:tc>
                <a:extLst>
                  <a:ext uri="{0D108BD9-81ED-4DB2-BD59-A6C34878D82A}">
                    <a16:rowId xmlns:a16="http://schemas.microsoft.com/office/drawing/2014/main" val="1456008713"/>
                  </a:ext>
                </a:extLst>
              </a:tr>
              <a:tr h="0">
                <a:tc>
                  <a:txBody>
                    <a:bodyPr/>
                    <a:lstStyle/>
                    <a:p>
                      <a:pPr algn="l" latinLnBrk="1"/>
                      <a:r>
                        <a:rPr lang="en-US" altLang="ko-KR" sz="1000" dirty="0" err="1">
                          <a:solidFill>
                            <a:schemeClr val="bg1">
                              <a:lumMod val="85000"/>
                            </a:schemeClr>
                          </a:solidFill>
                        </a:rPr>
                        <a:t>eth_getTransactionCount</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transactions sent from an address.</a:t>
                      </a:r>
                      <a:endParaRPr lang="ko-KR" altLang="en-US" sz="1000" dirty="0">
                        <a:solidFill>
                          <a:schemeClr val="bg1">
                            <a:lumMod val="85000"/>
                          </a:schemeClr>
                        </a:solidFill>
                      </a:endParaRPr>
                    </a:p>
                  </a:txBody>
                  <a:tcPr/>
                </a:tc>
                <a:extLst>
                  <a:ext uri="{0D108BD9-81ED-4DB2-BD59-A6C34878D82A}">
                    <a16:rowId xmlns:a16="http://schemas.microsoft.com/office/drawing/2014/main" val="1625867861"/>
                  </a:ext>
                </a:extLst>
              </a:tr>
              <a:tr h="0">
                <a:tc>
                  <a:txBody>
                    <a:bodyPr/>
                    <a:lstStyle/>
                    <a:p>
                      <a:pPr algn="l" latinLnBrk="1"/>
                      <a:r>
                        <a:rPr lang="en-US" altLang="ko-KR" sz="1000" dirty="0" err="1">
                          <a:solidFill>
                            <a:schemeClr val="bg1">
                              <a:lumMod val="85000"/>
                            </a:schemeClr>
                          </a:solidFill>
                        </a:rPr>
                        <a:t>eth_getCode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code at a given address.</a:t>
                      </a:r>
                      <a:endParaRPr lang="ko-KR" altLang="en-US" sz="1000" dirty="0">
                        <a:solidFill>
                          <a:schemeClr val="bg1">
                            <a:lumMod val="85000"/>
                          </a:schemeClr>
                        </a:solidFill>
                      </a:endParaRPr>
                    </a:p>
                  </a:txBody>
                  <a:tcPr/>
                </a:tc>
                <a:extLst>
                  <a:ext uri="{0D108BD9-81ED-4DB2-BD59-A6C34878D82A}">
                    <a16:rowId xmlns:a16="http://schemas.microsoft.com/office/drawing/2014/main" val="1950148847"/>
                  </a:ext>
                </a:extLst>
              </a:tr>
              <a:tr h="0">
                <a:tc>
                  <a:txBody>
                    <a:bodyPr/>
                    <a:lstStyle/>
                    <a:p>
                      <a:pPr algn="l" latinLnBrk="1"/>
                      <a:r>
                        <a:rPr lang="en-US" altLang="ko-KR" sz="1000" dirty="0" err="1">
                          <a:solidFill>
                            <a:schemeClr val="bg1">
                              <a:lumMod val="85000"/>
                            </a:schemeClr>
                          </a:solidFill>
                        </a:rPr>
                        <a:t>eth_sendTransaction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Signs and submits a transaction.</a:t>
                      </a:r>
                      <a:endParaRPr lang="ko-KR" altLang="en-US" sz="1000" dirty="0">
                        <a:solidFill>
                          <a:schemeClr val="bg1">
                            <a:lumMod val="85000"/>
                          </a:schemeClr>
                        </a:solidFill>
                      </a:endParaRPr>
                    </a:p>
                  </a:txBody>
                  <a:tcPr/>
                </a:tc>
                <a:extLst>
                  <a:ext uri="{0D108BD9-81ED-4DB2-BD59-A6C34878D82A}">
                    <a16:rowId xmlns:a16="http://schemas.microsoft.com/office/drawing/2014/main" val="2178402146"/>
                  </a:ext>
                </a:extLst>
              </a:tr>
              <a:tr h="0">
                <a:tc>
                  <a:txBody>
                    <a:bodyPr/>
                    <a:lstStyle/>
                    <a:p>
                      <a:pPr algn="l" latinLnBrk="1"/>
                      <a:r>
                        <a:rPr lang="en-US" altLang="ko-KR" sz="1000" dirty="0" err="1">
                          <a:solidFill>
                            <a:schemeClr val="bg1">
                              <a:lumMod val="85000"/>
                            </a:schemeClr>
                          </a:solidFill>
                        </a:rPr>
                        <a:t>eth_sendRawTransaction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Submits a raw transaction.</a:t>
                      </a:r>
                      <a:endParaRPr lang="ko-KR" altLang="en-US" sz="1000" dirty="0">
                        <a:solidFill>
                          <a:schemeClr val="bg1">
                            <a:lumMod val="85000"/>
                          </a:schemeClr>
                        </a:solidFill>
                      </a:endParaRPr>
                    </a:p>
                  </a:txBody>
                  <a:tcPr/>
                </a:tc>
                <a:extLst>
                  <a:ext uri="{0D108BD9-81ED-4DB2-BD59-A6C34878D82A}">
                    <a16:rowId xmlns:a16="http://schemas.microsoft.com/office/drawing/2014/main" val="2396788932"/>
                  </a:ext>
                </a:extLst>
              </a:tr>
              <a:tr h="0">
                <a:tc>
                  <a:txBody>
                    <a:bodyPr/>
                    <a:lstStyle/>
                    <a:p>
                      <a:pPr algn="l" latinLnBrk="1"/>
                      <a:r>
                        <a:rPr lang="en-US" altLang="ko-KR" sz="1000" dirty="0" err="1">
                          <a:solidFill>
                            <a:schemeClr val="bg1">
                              <a:lumMod val="85000"/>
                            </a:schemeClr>
                          </a:solidFill>
                        </a:rPr>
                        <a:t>eth_getTransactionByHash</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information about a transaction requested by transaction hash.</a:t>
                      </a:r>
                      <a:endParaRPr lang="ko-KR" altLang="en-US" sz="1000" dirty="0">
                        <a:solidFill>
                          <a:schemeClr val="bg1">
                            <a:lumMod val="85000"/>
                          </a:schemeClr>
                        </a:solidFill>
                      </a:endParaRPr>
                    </a:p>
                  </a:txBody>
                  <a:tcPr/>
                </a:tc>
                <a:extLst>
                  <a:ext uri="{0D108BD9-81ED-4DB2-BD59-A6C34878D82A}">
                    <a16:rowId xmlns:a16="http://schemas.microsoft.com/office/drawing/2014/main" val="983859521"/>
                  </a:ext>
                </a:extLst>
              </a:tr>
              <a:tr h="0">
                <a:tc>
                  <a:txBody>
                    <a:bodyPr/>
                    <a:lstStyle/>
                    <a:p>
                      <a:pPr algn="l" latinLnBrk="1"/>
                      <a:r>
                        <a:rPr lang="en-US" altLang="ko-KR" sz="1000" dirty="0" err="1">
                          <a:solidFill>
                            <a:schemeClr val="bg1">
                              <a:lumMod val="85000"/>
                            </a:schemeClr>
                          </a:solidFill>
                        </a:rPr>
                        <a:t>eth_getTransactionByBlockHashAndIndex</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information about a transaction by block hash and transaction index position.</a:t>
                      </a:r>
                      <a:endParaRPr lang="ko-KR" altLang="en-US" sz="1000" dirty="0">
                        <a:solidFill>
                          <a:schemeClr val="bg1">
                            <a:lumMod val="85000"/>
                          </a:schemeClr>
                        </a:solidFill>
                      </a:endParaRPr>
                    </a:p>
                  </a:txBody>
                  <a:tcPr/>
                </a:tc>
                <a:extLst>
                  <a:ext uri="{0D108BD9-81ED-4DB2-BD59-A6C34878D82A}">
                    <a16:rowId xmlns:a16="http://schemas.microsoft.com/office/drawing/2014/main" val="3191602193"/>
                  </a:ext>
                </a:extLst>
              </a:tr>
              <a:tr h="0">
                <a:tc>
                  <a:txBody>
                    <a:bodyPr/>
                    <a:lstStyle/>
                    <a:p>
                      <a:pPr algn="l" latinLnBrk="1"/>
                      <a:r>
                        <a:rPr lang="en-US" altLang="ko-KR" sz="1000" dirty="0" err="1">
                          <a:solidFill>
                            <a:schemeClr val="bg1">
                              <a:lumMod val="85000"/>
                            </a:schemeClr>
                          </a:solidFill>
                        </a:rPr>
                        <a:t>eth_getTransactionByBlockNumberAndIndex</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information about a transaction by block number and transaction index position.</a:t>
                      </a:r>
                      <a:endParaRPr lang="ko-KR" altLang="en-US" sz="1000" dirty="0">
                        <a:solidFill>
                          <a:schemeClr val="bg1">
                            <a:lumMod val="85000"/>
                          </a:schemeClr>
                        </a:solidFill>
                      </a:endParaRPr>
                    </a:p>
                  </a:txBody>
                  <a:tcPr/>
                </a:tc>
                <a:extLst>
                  <a:ext uri="{0D108BD9-81ED-4DB2-BD59-A6C34878D82A}">
                    <a16:rowId xmlns:a16="http://schemas.microsoft.com/office/drawing/2014/main" val="3911226782"/>
                  </a:ext>
                </a:extLst>
              </a:tr>
              <a:tr h="0">
                <a:tc>
                  <a:txBody>
                    <a:bodyPr/>
                    <a:lstStyle/>
                    <a:p>
                      <a:pPr algn="l" latinLnBrk="1"/>
                      <a:r>
                        <a:rPr lang="en-US" altLang="ko-KR" sz="1000" dirty="0" err="1">
                          <a:solidFill>
                            <a:schemeClr val="bg1">
                              <a:lumMod val="85000"/>
                            </a:schemeClr>
                          </a:solidFill>
                        </a:rPr>
                        <a:t>eth_getTransactionReceipt</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receipt of a transaction by transaction hash.</a:t>
                      </a:r>
                      <a:endParaRPr lang="ko-KR" altLang="en-US" sz="1000" dirty="0">
                        <a:solidFill>
                          <a:schemeClr val="bg1">
                            <a:lumMod val="85000"/>
                          </a:schemeClr>
                        </a:solidFill>
                      </a:endParaRPr>
                    </a:p>
                  </a:txBody>
                  <a:tcPr/>
                </a:tc>
                <a:extLst>
                  <a:ext uri="{0D108BD9-81ED-4DB2-BD59-A6C34878D82A}">
                    <a16:rowId xmlns:a16="http://schemas.microsoft.com/office/drawing/2014/main" val="2180996753"/>
                  </a:ext>
                </a:extLst>
              </a:tr>
            </a:tbl>
          </a:graphicData>
        </a:graphic>
      </p:graphicFrame>
    </p:spTree>
    <p:extLst>
      <p:ext uri="{BB962C8B-B14F-4D97-AF65-F5344CB8AC3E}">
        <p14:creationId xmlns:p14="http://schemas.microsoft.com/office/powerpoint/2010/main" val="36175999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3C5057-868F-44CF-ADA8-03ECDDA5D6A6}"/>
              </a:ext>
            </a:extLst>
          </p:cNvPr>
          <p:cNvSpPr>
            <a:spLocks noGrp="1"/>
          </p:cNvSpPr>
          <p:nvPr>
            <p:ph idx="1"/>
          </p:nvPr>
        </p:nvSpPr>
        <p:spPr/>
        <p:txBody>
          <a:bodyPr/>
          <a:lstStyle/>
          <a:p>
            <a:r>
              <a:rPr lang="en-US" altLang="ko-KR" dirty="0"/>
              <a:t>Web3</a:t>
            </a:r>
          </a:p>
          <a:p>
            <a:r>
              <a:rPr lang="en-US" altLang="ko-KR" dirty="0"/>
              <a:t>web3js</a:t>
            </a:r>
            <a:endParaRPr lang="ko-KR" altLang="en-US" dirty="0"/>
          </a:p>
        </p:txBody>
      </p:sp>
      <p:sp>
        <p:nvSpPr>
          <p:cNvPr id="3" name="제목 2">
            <a:extLst>
              <a:ext uri="{FF2B5EF4-FFF2-40B4-BE49-F238E27FC236}">
                <a16:creationId xmlns:a16="http://schemas.microsoft.com/office/drawing/2014/main" id="{3821F8B3-E34E-4EA4-8741-64C2F26A6AD0}"/>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998181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2040839"/>
          </a:xfrm>
        </p:spPr>
        <p:txBody>
          <a:bodyPr/>
          <a:lstStyle/>
          <a:p>
            <a:pPr indent="0">
              <a:buNone/>
            </a:pPr>
            <a:r>
              <a:rPr lang="ko-KR" altLang="en-US" b="1" dirty="0"/>
              <a:t>암호화 해시 함수</a:t>
            </a:r>
            <a:r>
              <a:rPr lang="en-US" altLang="ko-KR" b="1" dirty="0"/>
              <a:t>(Cryptographic Hash Function)</a:t>
            </a:r>
          </a:p>
          <a:p>
            <a:pPr indent="0">
              <a:buNone/>
            </a:pPr>
            <a:r>
              <a:rPr lang="ko-KR" altLang="en-US" sz="1600" dirty="0"/>
              <a:t>해시 함수의 일종으로</a:t>
            </a:r>
            <a:r>
              <a:rPr lang="en-US" altLang="ko-KR" sz="1600" dirty="0"/>
              <a:t>, </a:t>
            </a:r>
            <a:r>
              <a:rPr lang="ko-KR" altLang="en-US" sz="1600" dirty="0"/>
              <a:t>해시 </a:t>
            </a:r>
            <a:r>
              <a:rPr lang="ko-KR" altLang="en-US" sz="1600" dirty="0" err="1"/>
              <a:t>값으로부터</a:t>
            </a:r>
            <a:r>
              <a:rPr lang="ko-KR" altLang="en-US" sz="1600" dirty="0"/>
              <a:t> 원래의 입력 값과의 관계를 찾기 어려운 성질을 가지는 해시 함수</a:t>
            </a:r>
            <a:endParaRPr lang="en-US" altLang="ko-KR" sz="1600" dirty="0"/>
          </a:p>
          <a:p>
            <a:pPr marL="285750"/>
            <a:r>
              <a:rPr lang="ko-KR" altLang="en-US" sz="1400" dirty="0"/>
              <a:t>역상 저항성</a:t>
            </a:r>
            <a:r>
              <a:rPr lang="en-US" altLang="ko-KR" sz="1400" dirty="0"/>
              <a:t>(preimage resistance): </a:t>
            </a:r>
            <a:r>
              <a:rPr lang="ko-KR" altLang="en-US" sz="1400" dirty="0"/>
              <a:t>주어진 해시 값에 대해</a:t>
            </a:r>
            <a:r>
              <a:rPr lang="en-US" altLang="ko-KR" sz="1400" dirty="0"/>
              <a:t>, </a:t>
            </a:r>
            <a:r>
              <a:rPr lang="ko-KR" altLang="en-US" sz="1400" dirty="0"/>
              <a:t>그 해시 값을 생성하는 입력 값을 찾는 것이 계산상 어렵다</a:t>
            </a:r>
            <a:r>
              <a:rPr lang="en-US" altLang="ko-KR" sz="1400" dirty="0"/>
              <a:t>.</a:t>
            </a:r>
          </a:p>
          <a:p>
            <a:pPr marL="285750"/>
            <a:r>
              <a:rPr lang="ko-KR" altLang="en-US" sz="1400" dirty="0"/>
              <a:t>제 </a:t>
            </a:r>
            <a:r>
              <a:rPr lang="en-US" altLang="ko-KR" sz="1400" dirty="0"/>
              <a:t>2 </a:t>
            </a:r>
            <a:r>
              <a:rPr lang="ko-KR" altLang="en-US" sz="1400" dirty="0"/>
              <a:t>역상 저항성</a:t>
            </a:r>
            <a:r>
              <a:rPr lang="en-US" altLang="ko-KR" sz="1400" dirty="0"/>
              <a:t>(second preimage resistance): </a:t>
            </a:r>
            <a:r>
              <a:rPr lang="ko-KR" altLang="en-US" sz="1400" dirty="0"/>
              <a:t>입력 값에 대해</a:t>
            </a:r>
            <a:r>
              <a:rPr lang="en-US" altLang="ko-KR" sz="1400" dirty="0"/>
              <a:t>, </a:t>
            </a:r>
            <a:r>
              <a:rPr lang="ko-KR" altLang="en-US" sz="1400" dirty="0"/>
              <a:t>그 입력의 해시 값을 바꾸지 않으면서 입력을 변경하는 것이 계산상 어렵다</a:t>
            </a:r>
            <a:r>
              <a:rPr lang="en-US" altLang="ko-KR" sz="1400" dirty="0"/>
              <a:t>. </a:t>
            </a:r>
          </a:p>
          <a:p>
            <a:pPr marL="285750"/>
            <a:r>
              <a:rPr lang="ko-KR" altLang="en-US" sz="1400" dirty="0"/>
              <a:t>충돌 저항성</a:t>
            </a:r>
            <a:r>
              <a:rPr lang="en-US" altLang="ko-KR" sz="1400" dirty="0"/>
              <a:t>(collision resistance): </a:t>
            </a:r>
            <a:r>
              <a:rPr lang="ko-KR" altLang="en-US" sz="1400" dirty="0"/>
              <a:t>해시 충돌에 대해 안전해야 한다</a:t>
            </a:r>
            <a:r>
              <a:rPr lang="en-US" altLang="ko-KR" sz="1400" dirty="0"/>
              <a:t>. </a:t>
            </a:r>
            <a:r>
              <a:rPr lang="ko-KR" altLang="en-US" sz="1400" dirty="0"/>
              <a:t>같은 해시 값을 생성하는 두 개의 입력 값을 찾는 것이 계산상 어려워야 한다</a:t>
            </a:r>
            <a:r>
              <a:rPr lang="en-US" altLang="ko-KR" sz="140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sp>
        <p:nvSpPr>
          <p:cNvPr id="4" name="TextBox 3">
            <a:extLst>
              <a:ext uri="{FF2B5EF4-FFF2-40B4-BE49-F238E27FC236}">
                <a16:creationId xmlns:a16="http://schemas.microsoft.com/office/drawing/2014/main" id="{F748B551-87E1-4040-AF9D-CCEE3AEFB46F}"/>
              </a:ext>
            </a:extLst>
          </p:cNvPr>
          <p:cNvSpPr txBox="1"/>
          <p:nvPr/>
        </p:nvSpPr>
        <p:spPr>
          <a:xfrm>
            <a:off x="4193178" y="3240274"/>
            <a:ext cx="2856872" cy="369332"/>
          </a:xfrm>
          <a:prstGeom prst="rect">
            <a:avLst/>
          </a:prstGeom>
          <a:noFill/>
        </p:spPr>
        <p:txBody>
          <a:bodyPr wrap="none" rtlCol="0">
            <a:spAutoFit/>
          </a:bodyPr>
          <a:lstStyle/>
          <a:p>
            <a:r>
              <a:rPr lang="en-US" altLang="ko-KR" b="1" dirty="0">
                <a:solidFill>
                  <a:schemeClr val="bg1">
                    <a:lumMod val="85000"/>
                  </a:schemeClr>
                </a:solidFill>
              </a:rPr>
              <a:t>Hash(message) = digest</a:t>
            </a:r>
            <a:endParaRPr lang="ko-KR" altLang="en-US"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1023400" y="4294694"/>
            <a:ext cx="1723549" cy="743049"/>
            <a:chOff x="1023400" y="4294694"/>
            <a:chExt cx="1723549" cy="743049"/>
          </a:xfrm>
        </p:grpSpPr>
        <p:sp>
          <p:nvSpPr>
            <p:cNvPr id="5" name="TextBox 4">
              <a:extLst>
                <a:ext uri="{FF2B5EF4-FFF2-40B4-BE49-F238E27FC236}">
                  <a16:creationId xmlns:a16="http://schemas.microsoft.com/office/drawing/2014/main" id="{292AE8EB-CC21-4750-91A5-7A8002FAD872}"/>
                </a:ext>
              </a:extLst>
            </p:cNvPr>
            <p:cNvSpPr txBox="1"/>
            <p:nvPr/>
          </p:nvSpPr>
          <p:spPr>
            <a:xfrm>
              <a:off x="1243814" y="4294694"/>
              <a:ext cx="1282723" cy="338554"/>
            </a:xfrm>
            <a:prstGeom prst="rect">
              <a:avLst/>
            </a:prstGeom>
            <a:noFill/>
          </p:spPr>
          <p:txBody>
            <a:bodyPr wrap="none" rtlCol="0">
              <a:spAutoFit/>
            </a:bodyPr>
            <a:lstStyle/>
            <a:p>
              <a:pPr algn="ctr"/>
              <a:r>
                <a:rPr lang="ko-KR" altLang="en-US" sz="1600"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1023400" y="4699189"/>
              <a:ext cx="1723549" cy="338554"/>
            </a:xfrm>
            <a:prstGeom prst="rect">
              <a:avLst/>
            </a:prstGeom>
            <a:noFill/>
          </p:spPr>
          <p:txBody>
            <a:bodyPr wrap="none" rtlCol="0">
              <a:spAutoFit/>
            </a:bodyPr>
            <a:lstStyle/>
            <a:p>
              <a:pPr algn="ctr"/>
              <a:r>
                <a:rPr lang="en-US" altLang="ko-KR" sz="1600" dirty="0">
                  <a:solidFill>
                    <a:schemeClr val="bg1">
                      <a:lumMod val="85000"/>
                    </a:schemeClr>
                  </a:solidFill>
                </a:rPr>
                <a:t>Hash(</a:t>
              </a:r>
              <a:r>
                <a:rPr lang="en-US" altLang="ko-KR" sz="1600" dirty="0">
                  <a:solidFill>
                    <a:srgbClr val="EF296B"/>
                  </a:solidFill>
                </a:rPr>
                <a:t>?</a:t>
              </a:r>
              <a:r>
                <a:rPr lang="en-US" altLang="ko-KR" sz="1600"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367993" y="4294694"/>
            <a:ext cx="2444900" cy="1051530"/>
            <a:chOff x="4367993" y="4294694"/>
            <a:chExt cx="2444900" cy="1051530"/>
          </a:xfrm>
        </p:grpSpPr>
        <p:sp>
          <p:nvSpPr>
            <p:cNvPr id="6" name="TextBox 5">
              <a:extLst>
                <a:ext uri="{FF2B5EF4-FFF2-40B4-BE49-F238E27FC236}">
                  <a16:creationId xmlns:a16="http://schemas.microsoft.com/office/drawing/2014/main" id="{113DD36E-C1AB-429E-9AB3-4CEA2CC625B6}"/>
                </a:ext>
              </a:extLst>
            </p:cNvPr>
            <p:cNvSpPr txBox="1"/>
            <p:nvPr/>
          </p:nvSpPr>
          <p:spPr>
            <a:xfrm>
              <a:off x="4711837" y="4294694"/>
              <a:ext cx="1750800" cy="338554"/>
            </a:xfrm>
            <a:prstGeom prst="rect">
              <a:avLst/>
            </a:prstGeom>
            <a:noFill/>
          </p:spPr>
          <p:txBody>
            <a:bodyPr wrap="none" rtlCol="0">
              <a:spAutoFit/>
            </a:bodyPr>
            <a:lstStyle/>
            <a:p>
              <a:pPr algn="ctr"/>
              <a:r>
                <a:rPr lang="ko-KR" altLang="en-US" sz="1600" b="1" dirty="0">
                  <a:solidFill>
                    <a:schemeClr val="bg1">
                      <a:lumMod val="85000"/>
                    </a:schemeClr>
                  </a:solidFill>
                </a:rPr>
                <a:t>제 </a:t>
              </a:r>
              <a:r>
                <a:rPr lang="en-US" altLang="ko-KR" sz="1600" b="1" dirty="0">
                  <a:solidFill>
                    <a:schemeClr val="bg1">
                      <a:lumMod val="85000"/>
                    </a:schemeClr>
                  </a:solidFill>
                </a:rPr>
                <a:t>2 </a:t>
              </a:r>
              <a:r>
                <a:rPr lang="ko-KR" altLang="en-US" sz="1600"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367993" y="4761449"/>
              <a:ext cx="2444900" cy="584775"/>
            </a:xfrm>
            <a:prstGeom prst="rect">
              <a:avLst/>
            </a:prstGeom>
            <a:noFill/>
          </p:spPr>
          <p:txBody>
            <a:bodyPr wrap="none" rtlCol="0">
              <a:spAutoFit/>
            </a:bodyPr>
            <a:lstStyle/>
            <a:p>
              <a:pPr algn="ctr"/>
              <a:r>
                <a:rPr lang="en-US" altLang="ko-KR" sz="1600" dirty="0">
                  <a:solidFill>
                    <a:schemeClr val="bg1">
                      <a:lumMod val="85000"/>
                    </a:schemeClr>
                  </a:solidFill>
                </a:rPr>
                <a:t>Hash(message) = digest</a:t>
              </a:r>
            </a:p>
            <a:p>
              <a:pPr algn="ctr"/>
              <a:r>
                <a:rPr lang="en-US" altLang="ko-KR" sz="1600" dirty="0">
                  <a:solidFill>
                    <a:schemeClr val="bg1">
                      <a:lumMod val="85000"/>
                    </a:schemeClr>
                  </a:solidFill>
                </a:rPr>
                <a:t>Hash(</a:t>
              </a:r>
              <a:r>
                <a:rPr lang="en-US" altLang="ko-KR" sz="1600" dirty="0">
                  <a:solidFill>
                    <a:srgbClr val="EF296B"/>
                  </a:solidFill>
                </a:rPr>
                <a:t>?</a:t>
              </a:r>
              <a:r>
                <a:rPr lang="en-US" altLang="ko-KR" sz="1600"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38554"/>
          </a:xfrm>
          <a:prstGeom prst="rect">
            <a:avLst/>
          </a:prstGeom>
          <a:noFill/>
        </p:spPr>
        <p:txBody>
          <a:bodyPr wrap="none" rtlCol="0">
            <a:spAutoFit/>
          </a:bodyPr>
          <a:lstStyle/>
          <a:p>
            <a:endParaRPr lang="ko-KR" altLang="en-US" sz="1600"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387069" y="4294694"/>
            <a:ext cx="2066591" cy="779621"/>
            <a:chOff x="8784991" y="4304288"/>
            <a:chExt cx="2066591" cy="779621"/>
          </a:xfrm>
        </p:grpSpPr>
        <p:sp>
          <p:nvSpPr>
            <p:cNvPr id="7" name="TextBox 6">
              <a:extLst>
                <a:ext uri="{FF2B5EF4-FFF2-40B4-BE49-F238E27FC236}">
                  <a16:creationId xmlns:a16="http://schemas.microsoft.com/office/drawing/2014/main" id="{3E37D36D-6564-4DCA-B59A-3346F7C1AF68}"/>
                </a:ext>
              </a:extLst>
            </p:cNvPr>
            <p:cNvSpPr txBox="1"/>
            <p:nvPr/>
          </p:nvSpPr>
          <p:spPr>
            <a:xfrm>
              <a:off x="9176926" y="4304288"/>
              <a:ext cx="1282723" cy="338554"/>
            </a:xfrm>
            <a:prstGeom prst="rect">
              <a:avLst/>
            </a:prstGeom>
            <a:noFill/>
          </p:spPr>
          <p:txBody>
            <a:bodyPr wrap="none" rtlCol="0">
              <a:spAutoFit/>
            </a:bodyPr>
            <a:lstStyle/>
            <a:p>
              <a:pPr algn="ctr"/>
              <a:r>
                <a:rPr lang="ko-KR" altLang="en-US" sz="1600"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784991" y="4745355"/>
              <a:ext cx="2066591" cy="338554"/>
            </a:xfrm>
            <a:prstGeom prst="rect">
              <a:avLst/>
            </a:prstGeom>
            <a:noFill/>
          </p:spPr>
          <p:txBody>
            <a:bodyPr wrap="none" rtlCol="0">
              <a:spAutoFit/>
            </a:bodyPr>
            <a:lstStyle/>
            <a:p>
              <a:pPr algn="ctr"/>
              <a:r>
                <a:rPr lang="en-US" altLang="ko-KR" sz="1600" dirty="0">
                  <a:solidFill>
                    <a:schemeClr val="bg1">
                      <a:lumMod val="85000"/>
                    </a:schemeClr>
                  </a:solidFill>
                </a:rPr>
                <a:t>Hash(</a:t>
              </a:r>
              <a:r>
                <a:rPr lang="en-US" altLang="ko-KR" sz="1600" dirty="0">
                  <a:solidFill>
                    <a:srgbClr val="EF296B"/>
                  </a:solidFill>
                </a:rPr>
                <a:t>1?</a:t>
              </a:r>
              <a:r>
                <a:rPr lang="en-US" altLang="ko-KR" sz="1600" dirty="0">
                  <a:solidFill>
                    <a:schemeClr val="bg1">
                      <a:lumMod val="85000"/>
                    </a:schemeClr>
                  </a:solidFill>
                </a:rPr>
                <a:t>) = Hash(</a:t>
              </a:r>
              <a:r>
                <a:rPr lang="en-US" altLang="ko-KR" sz="1600" dirty="0">
                  <a:solidFill>
                    <a:srgbClr val="EF296B"/>
                  </a:solidFill>
                </a:rPr>
                <a:t>2?</a:t>
              </a:r>
              <a:r>
                <a:rPr lang="en-US" altLang="ko-KR" sz="1600" dirty="0">
                  <a:solidFill>
                    <a:schemeClr val="bg1">
                      <a:lumMod val="85000"/>
                    </a:schemeClr>
                  </a:solidFill>
                </a:rPr>
                <a:t>)</a:t>
              </a:r>
            </a:p>
          </p:txBody>
        </p:sp>
      </p:grpSp>
    </p:spTree>
    <p:extLst>
      <p:ext uri="{BB962C8B-B14F-4D97-AF65-F5344CB8AC3E}">
        <p14:creationId xmlns:p14="http://schemas.microsoft.com/office/powerpoint/2010/main" val="257290365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0A4C0B-7360-41AF-A726-01EF42311E51}"/>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340944AD-F020-48EA-A3F7-2921C2F2D6D9}"/>
              </a:ext>
            </a:extLst>
          </p:cNvPr>
          <p:cNvSpPr>
            <a:spLocks noGrp="1"/>
          </p:cNvSpPr>
          <p:nvPr>
            <p:ph type="title"/>
          </p:nvPr>
        </p:nvSpPr>
        <p:spPr/>
        <p:txBody>
          <a:bodyPr/>
          <a:lstStyle/>
          <a:p>
            <a:r>
              <a:rPr lang="ko-KR" altLang="en-US" dirty="0" err="1"/>
              <a:t>이더리움</a:t>
            </a:r>
            <a:r>
              <a:rPr lang="ko-KR" altLang="en-US" dirty="0"/>
              <a:t> </a:t>
            </a:r>
            <a:r>
              <a:rPr lang="ko-KR" altLang="en-US" dirty="0" err="1"/>
              <a:t>블럭</a:t>
            </a:r>
            <a:endParaRPr lang="ko-KR" altLang="en-US" dirty="0"/>
          </a:p>
        </p:txBody>
      </p:sp>
    </p:spTree>
    <p:extLst>
      <p:ext uri="{BB962C8B-B14F-4D97-AF65-F5344CB8AC3E}">
        <p14:creationId xmlns:p14="http://schemas.microsoft.com/office/powerpoint/2010/main" val="315690013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850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dirty="0">
                <a:solidFill>
                  <a:srgbClr val="00C8EB"/>
                </a:solidFill>
              </a:rPr>
              <a:t>SHA-256</a:t>
            </a:r>
            <a:r>
              <a:rPr lang="en-US" altLang="ko-KR" sz="1500" dirty="0"/>
              <a:t>, SHA-384, SHA-512</a:t>
            </a:r>
          </a:p>
          <a:p>
            <a:pPr lvl="1"/>
            <a:r>
              <a:rPr lang="ko-KR" altLang="en-US" sz="1500" dirty="0" err="1">
                <a:solidFill>
                  <a:srgbClr val="F7931A"/>
                </a:solidFill>
              </a:rPr>
              <a:t>비트코인</a:t>
            </a:r>
            <a:r>
              <a:rPr lang="ko-KR" altLang="en-US" sz="1500" dirty="0">
                <a:solidFill>
                  <a:srgbClr val="F7931A"/>
                </a:solidFill>
              </a:rPr>
              <a:t> </a:t>
            </a:r>
            <a:r>
              <a:rPr lang="en-US" altLang="ko-KR" sz="1500"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dirty="0" err="1">
                <a:solidFill>
                  <a:srgbClr val="B99FFF"/>
                </a:solidFill>
              </a:rPr>
              <a:t>이더리움</a:t>
            </a:r>
            <a:r>
              <a:rPr lang="ko-KR" altLang="en-US" sz="1500" dirty="0">
                <a:solidFill>
                  <a:srgbClr val="B99FFF"/>
                </a:solidFill>
              </a:rPr>
              <a:t> </a:t>
            </a:r>
            <a:r>
              <a:rPr lang="en-US" altLang="ko-KR" sz="1500" dirty="0">
                <a:solidFill>
                  <a:srgbClr val="B99FFF"/>
                </a:solidFill>
              </a:rPr>
              <a:t>: keccak256(message)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en-US" altLang="ko-KR" dirty="0" err="1"/>
              <a:t>Cypherpunk</a:t>
            </a:r>
            <a:r>
              <a:rPr lang="en-US" altLang="ko-KR" dirty="0"/>
              <a:t> </a:t>
            </a:r>
            <a:r>
              <a:rPr lang="ko-KR" altLang="en-US" dirty="0"/>
              <a:t>선언문</a:t>
            </a:r>
          </a:p>
        </p:txBody>
      </p:sp>
    </p:spTree>
    <p:extLst>
      <p:ext uri="{BB962C8B-B14F-4D97-AF65-F5344CB8AC3E}">
        <p14:creationId xmlns:p14="http://schemas.microsoft.com/office/powerpoint/2010/main" val="3916759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p:txBody>
          <a:bodyPr>
            <a:normAutofit lnSpcReduction="10000"/>
          </a:bodyPr>
          <a:lstStyle/>
          <a:p>
            <a:pPr rtl="0">
              <a:spcBef>
                <a:spcPts val="0"/>
              </a:spcBef>
              <a:spcAft>
                <a:spcPts val="0"/>
              </a:spcAft>
            </a:pPr>
            <a:r>
              <a:rPr lang="en-US" altLang="ko-KR" sz="1800" b="0" i="0" u="none" strike="noStrike" dirty="0">
                <a:effectLst/>
                <a:latin typeface="Arial" panose="020B0604020202020204" pitchFamily="34" charset="0"/>
              </a:rPr>
              <a:t>keccak-256</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2007</a:t>
            </a:r>
            <a:r>
              <a:rPr lang="ko-KR" altLang="en-US" sz="1800" b="0" i="0" u="none" strike="noStrike" dirty="0">
                <a:effectLst/>
                <a:latin typeface="Arial" panose="020B0604020202020204" pitchFamily="34" charset="0"/>
              </a:rPr>
              <a:t>년 </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에서 개최한 </a:t>
            </a:r>
            <a:r>
              <a:rPr lang="en-US" altLang="ko-KR" sz="1800" b="0" i="0" u="none" strike="noStrike" dirty="0">
                <a:effectLst/>
                <a:latin typeface="Arial" panose="020B0604020202020204" pitchFamily="34" charset="0"/>
              </a:rPr>
              <a:t>SHA-3 </a:t>
            </a:r>
            <a:r>
              <a:rPr lang="ko-KR" altLang="en-US" sz="1800" b="0" i="0" u="none" strike="noStrike" dirty="0">
                <a:effectLst/>
                <a:latin typeface="Arial" panose="020B0604020202020204" pitchFamily="34" charset="0"/>
              </a:rPr>
              <a:t>암호화 해시 함수 경쟁 대회의 후보로 설계</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K3ccak</a:t>
            </a:r>
            <a:r>
              <a:rPr lang="ko-KR" altLang="en-US" sz="1800" b="0" i="0" u="none" strike="noStrike" dirty="0">
                <a:effectLst/>
                <a:latin typeface="Arial" panose="020B0604020202020204" pitchFamily="34" charset="0"/>
              </a:rPr>
              <a:t>은 우승한 알고리즘으로 </a:t>
            </a:r>
            <a:r>
              <a:rPr lang="en-US" altLang="ko-KR" sz="1800" b="0" i="0" u="none" strike="noStrike" dirty="0">
                <a:effectLst/>
                <a:latin typeface="Arial" panose="020B0604020202020204" pitchFamily="34" charset="0"/>
              </a:rPr>
              <a:t>2015</a:t>
            </a:r>
            <a:r>
              <a:rPr lang="ko-KR" altLang="en-US" sz="1800" b="0" i="0" u="none" strike="noStrike" dirty="0">
                <a:effectLst/>
                <a:latin typeface="Arial" panose="020B0604020202020204" pitchFamily="34" charset="0"/>
              </a:rPr>
              <a:t>년 </a:t>
            </a:r>
            <a:r>
              <a:rPr lang="en-US" altLang="ko-KR" sz="1800" b="0" i="0" u="none" strike="noStrike" dirty="0">
                <a:effectLst/>
                <a:latin typeface="Arial" panose="020B0604020202020204" pitchFamily="34" charset="0"/>
              </a:rPr>
              <a:t>FIPS 202</a:t>
            </a:r>
            <a:r>
              <a:rPr lang="ko-KR" altLang="en-US" sz="1800" b="0" i="0" u="none" strike="noStrike" dirty="0">
                <a:effectLst/>
                <a:latin typeface="Arial" panose="020B0604020202020204" pitchFamily="34" charset="0"/>
              </a:rPr>
              <a:t>로 표준화</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개발하는 기간 도안 미국 표준기술연구소</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의 표준화는 완료되지 않았다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의 주장에 따르면</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표준 프로세스를 완료한 후 </a:t>
            </a:r>
            <a:r>
              <a:rPr lang="en-US" altLang="ko-KR" sz="1800" b="0" i="0" u="none" strike="noStrike" dirty="0">
                <a:effectLst/>
                <a:latin typeface="Arial" panose="020B0604020202020204" pitchFamily="34" charset="0"/>
              </a:rPr>
              <a:t>Keccak</a:t>
            </a:r>
            <a:r>
              <a:rPr lang="ko-KR" altLang="en-US" sz="1800" b="0" i="0" u="none" strike="noStrike" dirty="0">
                <a:effectLst/>
                <a:latin typeface="Arial" panose="020B0604020202020204" pitchFamily="34" charset="0"/>
              </a:rPr>
              <a:t>의 일부 파라미터를 조정하여 효율성을 향상</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하지만 미국 국가안보국</a:t>
            </a:r>
            <a:r>
              <a:rPr lang="en-US" altLang="ko-KR" sz="1800" b="0" i="0" u="none" strike="noStrike" dirty="0">
                <a:effectLst/>
                <a:latin typeface="Arial" panose="020B0604020202020204" pitchFamily="34" charset="0"/>
              </a:rPr>
              <a:t>(National Security Agency)</a:t>
            </a:r>
            <a:r>
              <a:rPr lang="ko-KR" altLang="en-US" sz="1800" b="0" i="0" u="none" strike="noStrike" dirty="0">
                <a:effectLst/>
                <a:latin typeface="Arial" panose="020B0604020202020204" pitchFamily="34" charset="0"/>
              </a:rPr>
              <a:t>의 부적절한 영향을 받아 </a:t>
            </a:r>
            <a:r>
              <a:rPr lang="en-US" altLang="ko-KR" sz="1800" b="0" i="0" u="none" strike="noStrike" dirty="0" err="1">
                <a:effectLst/>
                <a:latin typeface="Arial" panose="020B0604020202020204" pitchFamily="34" charset="0"/>
              </a:rPr>
              <a:t>Dual_EC_DRBG</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난수 </a:t>
            </a:r>
            <a:r>
              <a:rPr lang="ko-KR" altLang="en-US" sz="1800" b="0" i="0" u="none" strike="noStrike" dirty="0" err="1">
                <a:effectLst/>
                <a:latin typeface="Arial" panose="020B0604020202020204" pitchFamily="34" charset="0"/>
              </a:rPr>
              <a:t>생성기</a:t>
            </a:r>
            <a:r>
              <a:rPr lang="ko-KR" altLang="en-US" sz="1800" b="0" i="0" u="none" strike="noStrike" dirty="0">
                <a:effectLst/>
                <a:latin typeface="Arial" panose="020B0604020202020204" pitchFamily="34" charset="0"/>
              </a:rPr>
              <a:t> 표준을 의도적으로 약화시켜 표준 난 수 생성기에 백도어를 효과적으로 배치했다는 문서를 내부 고발자인 에드워드 </a:t>
            </a:r>
            <a:r>
              <a:rPr lang="ko-KR" altLang="en-US" sz="1800" b="0" i="0" u="none" strike="noStrike" dirty="0" err="1">
                <a:effectLst/>
                <a:latin typeface="Arial" panose="020B0604020202020204" pitchFamily="34" charset="0"/>
              </a:rPr>
              <a:t>스노든</a:t>
            </a:r>
            <a:r>
              <a:rPr lang="en-US" altLang="ko-KR" sz="1800" b="0" i="0" u="none" strike="noStrike" dirty="0">
                <a:effectLst/>
                <a:latin typeface="Arial" panose="020B0604020202020204" pitchFamily="34" charset="0"/>
              </a:rPr>
              <a:t>(</a:t>
            </a:r>
            <a:r>
              <a:rPr lang="en-US" altLang="ko-KR" sz="1800" b="0" i="0" u="none" strike="noStrike" dirty="0" err="1">
                <a:effectLst/>
                <a:latin typeface="Arial" panose="020B0604020202020204" pitchFamily="34" charset="0"/>
              </a:rPr>
              <a:t>Deward</a:t>
            </a:r>
            <a:r>
              <a:rPr lang="en-US" altLang="ko-KR" sz="1800" b="0" i="0" u="none" strike="noStrike" dirty="0">
                <a:effectLst/>
                <a:latin typeface="Arial" panose="020B0604020202020204" pitchFamily="34" charset="0"/>
              </a:rPr>
              <a:t> Snowden)</a:t>
            </a:r>
            <a:r>
              <a:rPr lang="ko-KR" altLang="en-US" sz="1800" b="0" i="0" u="none" strike="noStrike" dirty="0">
                <a:effectLst/>
                <a:latin typeface="Arial" panose="020B0604020202020204" pitchFamily="34" charset="0"/>
              </a:rPr>
              <a:t>이 </a:t>
            </a:r>
            <a:r>
              <a:rPr lang="ko-KR" altLang="en-US" sz="1800" b="0" i="0" u="none" strike="noStrike" dirty="0" err="1">
                <a:effectLst/>
                <a:latin typeface="Arial" panose="020B0604020202020204" pitchFamily="34" charset="0"/>
              </a:rPr>
              <a:t>공개헀다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 논쟁의 결과는 제안한 변경에 대한 반발로 인해 </a:t>
            </a:r>
            <a:r>
              <a:rPr lang="en-US" altLang="ko-KR" sz="1800" b="0" i="0" u="none" strike="noStrike" dirty="0">
                <a:effectLst/>
                <a:latin typeface="Arial" panose="020B0604020202020204" pitchFamily="34" charset="0"/>
              </a:rPr>
              <a:t>SHA-3</a:t>
            </a:r>
            <a:r>
              <a:rPr lang="ko-KR" altLang="en-US" sz="1800" b="0" i="0" u="none" strike="noStrike" dirty="0">
                <a:effectLst/>
                <a:latin typeface="Arial" panose="020B0604020202020204" pitchFamily="34" charset="0"/>
              </a:rPr>
              <a:t>의 표준화에 상당한 지연을 초래</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 재단은 </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에서 수정한 </a:t>
            </a:r>
            <a:r>
              <a:rPr lang="en-US" altLang="ko-KR" sz="1800" b="0" i="0" u="none" strike="noStrike" dirty="0">
                <a:effectLst/>
                <a:latin typeface="Arial" panose="020B0604020202020204" pitchFamily="34" charset="0"/>
              </a:rPr>
              <a:t>HSA-3 </a:t>
            </a:r>
            <a:r>
              <a:rPr lang="ko-KR" altLang="en-US" sz="1800" b="0" i="0" u="none" strike="noStrike" dirty="0">
                <a:effectLst/>
                <a:latin typeface="Arial" panose="020B0604020202020204" pitchFamily="34" charset="0"/>
              </a:rPr>
              <a:t>표준이 아닌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알고리즘 발명가들이 제안한 대로 원래 </a:t>
            </a:r>
            <a:r>
              <a:rPr lang="en-US" altLang="ko-KR" sz="1800" b="0" i="0" u="none" strike="noStrike" dirty="0">
                <a:effectLst/>
                <a:latin typeface="Arial" panose="020B0604020202020204" pitchFamily="34" charset="0"/>
              </a:rPr>
              <a:t>Keccak </a:t>
            </a:r>
            <a:r>
              <a:rPr lang="ko-KR" altLang="en-US" sz="1800" b="0" i="0" u="none" strike="noStrike" dirty="0" err="1">
                <a:effectLst/>
                <a:latin typeface="Arial" panose="020B0604020202020204" pitchFamily="34" charset="0"/>
              </a:rPr>
              <a:t>알고리즈을</a:t>
            </a:r>
            <a:r>
              <a:rPr lang="ko-KR" altLang="en-US" sz="1800" b="0" i="0" u="none" strike="noStrike" dirty="0">
                <a:effectLst/>
                <a:latin typeface="Arial" panose="020B0604020202020204" pitchFamily="34" charset="0"/>
              </a:rPr>
              <a:t> 구현하기로 결정</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003598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b="1" dirty="0"/>
              <a:t>쇄도 효과</a:t>
            </a:r>
            <a:r>
              <a:rPr lang="en-US" altLang="ko-KR" b="1" dirty="0"/>
              <a:t> (avalanche effect) (</a:t>
            </a:r>
            <a:r>
              <a:rPr lang="ko-KR" altLang="en-US" b="1" dirty="0"/>
              <a:t>산사태 효과</a:t>
            </a:r>
            <a:r>
              <a:rPr lang="en-US" altLang="ko-KR" b="1" dirty="0"/>
              <a:t>)</a:t>
            </a:r>
          </a:p>
          <a:p>
            <a:pPr indent="0">
              <a:buNone/>
            </a:pPr>
            <a:r>
              <a:rPr lang="ko-KR" altLang="en-US" sz="1600" dirty="0"/>
              <a:t>어떤 암호 알고리즘이 </a:t>
            </a:r>
            <a:r>
              <a:rPr lang="ko-KR" altLang="en-US" sz="1600" dirty="0" err="1"/>
              <a:t>입력값에</a:t>
            </a:r>
            <a:r>
              <a:rPr lang="ko-KR" altLang="en-US" sz="1600" dirty="0"/>
              <a:t> 미세한 변화를 줄 경우 </a:t>
            </a:r>
            <a:r>
              <a:rPr lang="ko-KR" altLang="en-US" sz="1600" dirty="0" err="1"/>
              <a:t>출력값에</a:t>
            </a:r>
            <a:r>
              <a:rPr lang="ko-KR" altLang="en-US" sz="1600" dirty="0"/>
              <a:t> 상당한 변화가 일어나는 성질</a:t>
            </a:r>
            <a:endParaRPr lang="en-US" altLang="ko-KR" sz="16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325104894"/>
              </p:ext>
            </p:extLst>
          </p:nvPr>
        </p:nvGraphicFramePr>
        <p:xfrm>
          <a:off x="241299" y="1608795"/>
          <a:ext cx="11783404" cy="4574348"/>
        </p:xfrm>
        <a:graphic>
          <a:graphicData uri="http://schemas.openxmlformats.org/drawingml/2006/table">
            <a:tbl>
              <a:tblPr firstRow="1" bandRow="1">
                <a:tableStyleId>{5C22544A-7EE6-4342-B048-85BDC9FD1C3A}</a:tableStyleId>
              </a:tblPr>
              <a:tblGrid>
                <a:gridCol w="2171892">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r>
                        <a:rPr lang="en-US" altLang="ko-KR" sz="1400" b="0" dirty="0">
                          <a:solidFill>
                            <a:schemeClr val="bg1">
                              <a:lumMod val="85000"/>
                            </a:schemeClr>
                          </a:solidFill>
                          <a:latin typeface="Consolas" panose="020B0609020204030204" pitchFamily="49" charset="0"/>
                        </a:rPr>
                        <a:t>message1</a:t>
                      </a:r>
                    </a:p>
                    <a:p>
                      <a:pPr latinLnBrk="1"/>
                      <a:r>
                        <a:rPr lang="en-US" altLang="ko-KR" sz="1400" b="0" dirty="0">
                          <a:solidFill>
                            <a:schemeClr val="bg1">
                              <a:lumMod val="85000"/>
                            </a:schemeClr>
                          </a:solidFill>
                          <a:latin typeface="Consolas" panose="020B0609020204030204" pitchFamily="49" charset="0"/>
                        </a:rPr>
                        <a:t>message2</a:t>
                      </a:r>
                      <a:endParaRPr lang="ko-KR" altLang="en-US" sz="14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r>
                        <a:rPr lang="en-US" altLang="ko-KR" sz="1400" b="0" dirty="0">
                          <a:solidFill>
                            <a:schemeClr val="bg1">
                              <a:lumMod val="85000"/>
                            </a:schemeClr>
                          </a:solidFill>
                          <a:latin typeface="Consolas" panose="020B0609020204030204" pitchFamily="49" charset="0"/>
                        </a:rPr>
                        <a:t>: {"from":"A","to":"</a:t>
                      </a:r>
                      <a:r>
                        <a:rPr lang="en-US" altLang="ko-KR" sz="1400" b="0" dirty="0">
                          <a:solidFill>
                            <a:srgbClr val="00C8EB"/>
                          </a:solidFill>
                          <a:latin typeface="Consolas" panose="020B0609020204030204" pitchFamily="49" charset="0"/>
                        </a:rPr>
                        <a:t>B</a:t>
                      </a:r>
                      <a:r>
                        <a:rPr lang="en-US" altLang="ko-KR" sz="1400" b="0" dirty="0">
                          <a:solidFill>
                            <a:schemeClr val="bg1">
                              <a:lumMod val="85000"/>
                            </a:schemeClr>
                          </a:solidFill>
                          <a:latin typeface="Consolas" panose="020B0609020204030204" pitchFamily="49" charset="0"/>
                        </a:rPr>
                        <a:t>","value:100}</a:t>
                      </a:r>
                    </a:p>
                    <a:p>
                      <a:pPr latinLnBrk="1"/>
                      <a:r>
                        <a:rPr lang="en-US" altLang="ko-KR" sz="1400" b="0" dirty="0">
                          <a:solidFill>
                            <a:schemeClr val="bg1">
                              <a:lumMod val="85000"/>
                            </a:schemeClr>
                          </a:solidFill>
                          <a:latin typeface="Consolas" panose="020B0609020204030204" pitchFamily="49" charset="0"/>
                        </a:rPr>
                        <a:t>: {"from":"A","to":"</a:t>
                      </a:r>
                      <a:r>
                        <a:rPr lang="en-US" altLang="ko-KR" sz="1400" b="0" dirty="0">
                          <a:solidFill>
                            <a:srgbClr val="00C8EB"/>
                          </a:solidFill>
                          <a:latin typeface="Consolas" panose="020B0609020204030204" pitchFamily="49" charset="0"/>
                        </a:rPr>
                        <a:t>C</a:t>
                      </a:r>
                      <a:r>
                        <a:rPr lang="en-US" altLang="ko-KR" sz="1400" b="0" dirty="0">
                          <a:solidFill>
                            <a:schemeClr val="bg1">
                              <a:lumMod val="85000"/>
                            </a:schemeClr>
                          </a:solidFill>
                          <a:latin typeface="Consolas" panose="020B0609020204030204" pitchFamily="49" charset="0"/>
                        </a:rPr>
                        <a:t>","value:100}</a:t>
                      </a:r>
                      <a:endParaRPr lang="ko-KR" altLang="en-US" sz="14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400" dirty="0">
                          <a:solidFill>
                            <a:srgbClr val="FFC700"/>
                          </a:solidFill>
                          <a:latin typeface="Consolas" panose="020B0609020204030204" pitchFamily="49" charset="0"/>
                        </a:rPr>
                        <a:t>SHA-256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SHA-256(message2)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FFC700"/>
                          </a:solidFill>
                          <a:latin typeface="Consolas" panose="020B0609020204030204" pitchFamily="49" charset="0"/>
                        </a:rPr>
                        <a:t>57e</a:t>
                      </a:r>
                      <a:r>
                        <a:rPr lang="en-US" altLang="ko-KR" sz="1400" dirty="0">
                          <a:solidFill>
                            <a:schemeClr val="bg1">
                              <a:lumMod val="85000"/>
                            </a:schemeClr>
                          </a:solidFill>
                          <a:latin typeface="Consolas" panose="020B0609020204030204" pitchFamily="49" charset="0"/>
                        </a:rPr>
                        <a:t>0</a:t>
                      </a:r>
                      <a:r>
                        <a:rPr lang="en-US" altLang="ko-KR" sz="1400" dirty="0">
                          <a:solidFill>
                            <a:srgbClr val="FFC700"/>
                          </a:solidFill>
                          <a:latin typeface="Consolas" panose="020B0609020204030204" pitchFamily="49" charset="0"/>
                        </a:rPr>
                        <a:t>817</a:t>
                      </a:r>
                      <a:r>
                        <a:rPr lang="en-US" altLang="ko-KR" sz="1400" dirty="0">
                          <a:solidFill>
                            <a:schemeClr val="bg1">
                              <a:lumMod val="85000"/>
                            </a:schemeClr>
                          </a:solidFill>
                          <a:latin typeface="Consolas" panose="020B0609020204030204" pitchFamily="49" charset="0"/>
                        </a:rPr>
                        <a:t>7</a:t>
                      </a:r>
                      <a:r>
                        <a:rPr lang="en-US" altLang="ko-KR" sz="1400" dirty="0">
                          <a:solidFill>
                            <a:srgbClr val="FFC700"/>
                          </a:solidFill>
                          <a:latin typeface="Consolas" panose="020B0609020204030204" pitchFamily="49" charset="0"/>
                        </a:rPr>
                        <a:t>d123681</a:t>
                      </a:r>
                      <a:r>
                        <a:rPr lang="en-US" altLang="ko-KR" sz="1400" dirty="0">
                          <a:solidFill>
                            <a:schemeClr val="bg1">
                              <a:lumMod val="85000"/>
                            </a:schemeClr>
                          </a:solidFill>
                          <a:latin typeface="Consolas" panose="020B0609020204030204" pitchFamily="49" charset="0"/>
                        </a:rPr>
                        <a:t>f</a:t>
                      </a:r>
                      <a:r>
                        <a:rPr lang="en-US" altLang="ko-KR" sz="1400" dirty="0">
                          <a:solidFill>
                            <a:srgbClr val="FFC700"/>
                          </a:solidFill>
                          <a:latin typeface="Consolas" panose="020B0609020204030204" pitchFamily="49" charset="0"/>
                        </a:rPr>
                        <a:t>e427bd5ca289fdcb68d199e</a:t>
                      </a:r>
                      <a:r>
                        <a:rPr lang="en-US" altLang="ko-KR" sz="1400" dirty="0">
                          <a:solidFill>
                            <a:schemeClr val="bg1">
                              <a:lumMod val="85000"/>
                            </a:schemeClr>
                          </a:solidFill>
                          <a:latin typeface="Consolas" panose="020B0609020204030204" pitchFamily="49" charset="0"/>
                        </a:rPr>
                        <a:t>1</a:t>
                      </a:r>
                      <a:r>
                        <a:rPr lang="en-US" altLang="ko-KR" sz="1400" dirty="0">
                          <a:solidFill>
                            <a:srgbClr val="FFC700"/>
                          </a:solidFill>
                          <a:latin typeface="Consolas" panose="020B0609020204030204" pitchFamily="49" charset="0"/>
                        </a:rPr>
                        <a:t>f</a:t>
                      </a:r>
                      <a:r>
                        <a:rPr lang="en-US" altLang="ko-KR" sz="1400" dirty="0">
                          <a:solidFill>
                            <a:schemeClr val="bg1">
                              <a:lumMod val="85000"/>
                            </a:schemeClr>
                          </a:solidFill>
                          <a:latin typeface="Consolas" panose="020B0609020204030204" pitchFamily="49" charset="0"/>
                        </a:rPr>
                        <a:t>b</a:t>
                      </a:r>
                      <a:r>
                        <a:rPr lang="en-US" altLang="ko-KR" sz="1400" dirty="0">
                          <a:solidFill>
                            <a:srgbClr val="FFC700"/>
                          </a:solidFill>
                          <a:latin typeface="Consolas" panose="020B0609020204030204" pitchFamily="49" charset="0"/>
                        </a:rPr>
                        <a:t>d0e48cbd9e87</a:t>
                      </a:r>
                      <a:r>
                        <a:rPr lang="en-US" altLang="ko-KR" sz="1400" dirty="0">
                          <a:solidFill>
                            <a:schemeClr val="bg1">
                              <a:lumMod val="85000"/>
                            </a:schemeClr>
                          </a:solidFill>
                          <a:latin typeface="Consolas" panose="020B0609020204030204" pitchFamily="49" charset="0"/>
                        </a:rPr>
                        <a:t>6</a:t>
                      </a:r>
                      <a:r>
                        <a:rPr lang="en-US" altLang="ko-KR" sz="1400" dirty="0">
                          <a:solidFill>
                            <a:srgbClr val="FFC700"/>
                          </a:solidFill>
                          <a:latin typeface="Consolas" panose="020B0609020204030204" pitchFamily="49" charset="0"/>
                        </a:rPr>
                        <a:t>6454f448e</a:t>
                      </a:r>
                      <a:r>
                        <a:rPr lang="en-US" altLang="ko-KR" sz="1400" dirty="0">
                          <a:solidFill>
                            <a:schemeClr val="bg1">
                              <a:lumMod val="85000"/>
                            </a:schemeClr>
                          </a:solidFill>
                          <a:latin typeface="Consolas" panose="020B0609020204030204" pitchFamily="49" charset="0"/>
                        </a:rPr>
                        <a:t>   58/64 = 90.6%</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FFC700"/>
                          </a:solidFill>
                          <a:latin typeface="Consolas" panose="020B0609020204030204" pitchFamily="49" charset="0"/>
                        </a:rPr>
                        <a:t>3da</a:t>
                      </a:r>
                      <a:r>
                        <a:rPr lang="en-US" altLang="ko-KR" sz="1400" dirty="0">
                          <a:solidFill>
                            <a:schemeClr val="bg1">
                              <a:lumMod val="85000"/>
                            </a:schemeClr>
                          </a:solidFill>
                          <a:latin typeface="Consolas" panose="020B0609020204030204" pitchFamily="49" charset="0"/>
                        </a:rPr>
                        <a:t>0</a:t>
                      </a:r>
                      <a:r>
                        <a:rPr lang="en-US" altLang="ko-KR" sz="1400" dirty="0">
                          <a:solidFill>
                            <a:srgbClr val="FFC700"/>
                          </a:solidFill>
                          <a:latin typeface="Consolas" panose="020B0609020204030204" pitchFamily="49" charset="0"/>
                        </a:rPr>
                        <a:t>972</a:t>
                      </a:r>
                      <a:r>
                        <a:rPr lang="en-US" altLang="ko-KR" sz="1400" dirty="0">
                          <a:solidFill>
                            <a:schemeClr val="bg1">
                              <a:lumMod val="85000"/>
                            </a:schemeClr>
                          </a:solidFill>
                          <a:latin typeface="Consolas" panose="020B0609020204030204" pitchFamily="49" charset="0"/>
                        </a:rPr>
                        <a:t>7</a:t>
                      </a:r>
                      <a:r>
                        <a:rPr lang="en-US" altLang="ko-KR" sz="1400" dirty="0">
                          <a:solidFill>
                            <a:srgbClr val="FFC700"/>
                          </a:solidFill>
                          <a:latin typeface="Consolas" panose="020B0609020204030204" pitchFamily="49" charset="0"/>
                        </a:rPr>
                        <a:t>786e150</a:t>
                      </a:r>
                      <a:r>
                        <a:rPr lang="en-US" altLang="ko-KR" sz="1400" dirty="0">
                          <a:solidFill>
                            <a:schemeClr val="bg1">
                              <a:lumMod val="85000"/>
                            </a:schemeClr>
                          </a:solidFill>
                          <a:latin typeface="Consolas" panose="020B0609020204030204" pitchFamily="49" charset="0"/>
                        </a:rPr>
                        <a:t>f</a:t>
                      </a:r>
                      <a:r>
                        <a:rPr lang="en-US" altLang="ko-KR" sz="1400" dirty="0">
                          <a:solidFill>
                            <a:srgbClr val="FFC700"/>
                          </a:solidFill>
                          <a:latin typeface="Consolas" panose="020B0609020204030204" pitchFamily="49" charset="0"/>
                        </a:rPr>
                        <a:t>fd594bc0e6fe671c2ca2db1</a:t>
                      </a:r>
                      <a:r>
                        <a:rPr lang="en-US" altLang="ko-KR" sz="1400" dirty="0">
                          <a:solidFill>
                            <a:schemeClr val="bg1">
                              <a:lumMod val="85000"/>
                            </a:schemeClr>
                          </a:solidFill>
                          <a:latin typeface="Consolas" panose="020B0609020204030204" pitchFamily="49" charset="0"/>
                        </a:rPr>
                        <a:t>1</a:t>
                      </a:r>
                      <a:r>
                        <a:rPr lang="en-US" altLang="ko-KR" sz="1400" dirty="0">
                          <a:solidFill>
                            <a:srgbClr val="FFC700"/>
                          </a:solidFill>
                          <a:latin typeface="Consolas" panose="020B0609020204030204" pitchFamily="49" charset="0"/>
                        </a:rPr>
                        <a:t>5</a:t>
                      </a:r>
                      <a:r>
                        <a:rPr lang="en-US" altLang="ko-KR" sz="1400" dirty="0">
                          <a:solidFill>
                            <a:schemeClr val="bg1">
                              <a:lumMod val="85000"/>
                            </a:schemeClr>
                          </a:solidFill>
                          <a:latin typeface="Consolas" panose="020B0609020204030204" pitchFamily="49" charset="0"/>
                        </a:rPr>
                        <a:t>b</a:t>
                      </a:r>
                      <a:r>
                        <a:rPr lang="en-US" altLang="ko-KR" sz="1400" dirty="0">
                          <a:solidFill>
                            <a:srgbClr val="FFC700"/>
                          </a:solidFill>
                          <a:latin typeface="Consolas" panose="020B0609020204030204" pitchFamily="49" charset="0"/>
                        </a:rPr>
                        <a:t>ac663a3f54a3</a:t>
                      </a:r>
                      <a:r>
                        <a:rPr lang="en-US" altLang="ko-KR" sz="1400" dirty="0">
                          <a:solidFill>
                            <a:schemeClr val="bg1">
                              <a:lumMod val="85000"/>
                            </a:schemeClr>
                          </a:solidFill>
                          <a:latin typeface="Consolas" panose="020B0609020204030204" pitchFamily="49" charset="0"/>
                        </a:rPr>
                        <a:t>6</a:t>
                      </a:r>
                      <a:r>
                        <a:rPr lang="en-US" altLang="ko-KR" sz="1400" dirty="0">
                          <a:solidFill>
                            <a:srgbClr val="FFC700"/>
                          </a:solidFill>
                          <a:latin typeface="Consolas" panose="020B0609020204030204" pitchFamily="49" charset="0"/>
                        </a:rPr>
                        <a:t>da9ec62e9</a:t>
                      </a:r>
                      <a:endParaRPr lang="ko-KR" altLang="en-US" sz="14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4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400" dirty="0">
                          <a:solidFill>
                            <a:srgbClr val="B99FFF"/>
                          </a:solidFill>
                          <a:latin typeface="Consolas" panose="020B0609020204030204" pitchFamily="49" charset="0"/>
                        </a:rPr>
                        <a:t>Keccak-256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Keccak-256(message2)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284693edfb1d4aa0201888bc2e</a:t>
                      </a:r>
                      <a:r>
                        <a:rPr lang="en-US" altLang="ko-KR" sz="1400" dirty="0">
                          <a:solidFill>
                            <a:schemeClr val="bg1">
                              <a:lumMod val="85000"/>
                            </a:schemeClr>
                          </a:solidFill>
                          <a:latin typeface="Consolas" panose="020B0609020204030204" pitchFamily="49" charset="0"/>
                        </a:rPr>
                        <a:t>0</a:t>
                      </a:r>
                      <a:r>
                        <a:rPr lang="en-US" altLang="ko-KR" sz="1400" dirty="0">
                          <a:solidFill>
                            <a:srgbClr val="B99FFF"/>
                          </a:solidFill>
                          <a:latin typeface="Consolas" panose="020B0609020204030204" pitchFamily="49" charset="0"/>
                        </a:rPr>
                        <a:t>3084e08c708d9f7936efa136a060c88</a:t>
                      </a:r>
                      <a:r>
                        <a:rPr lang="en-US" altLang="ko-KR" sz="1400" dirty="0">
                          <a:solidFill>
                            <a:schemeClr val="bg1">
                              <a:lumMod val="85000"/>
                            </a:schemeClr>
                          </a:solidFill>
                          <a:latin typeface="Consolas" panose="020B0609020204030204" pitchFamily="49" charset="0"/>
                        </a:rPr>
                        <a:t>c</a:t>
                      </a:r>
                      <a:r>
                        <a:rPr lang="en-US" altLang="ko-KR" sz="1400" dirty="0">
                          <a:solidFill>
                            <a:srgbClr val="B99FFF"/>
                          </a:solidFill>
                          <a:latin typeface="Consolas" panose="020B0609020204030204" pitchFamily="49" charset="0"/>
                        </a:rPr>
                        <a:t>85757</a:t>
                      </a:r>
                      <a:r>
                        <a:rPr lang="en-US" altLang="ko-KR" sz="1400" dirty="0">
                          <a:solidFill>
                            <a:schemeClr val="bg1">
                              <a:lumMod val="85000"/>
                            </a:schemeClr>
                          </a:solidFill>
                          <a:latin typeface="Consolas" panose="020B0609020204030204" pitchFamily="49" charset="0"/>
                        </a:rPr>
                        <a:t>   62/64 = 96.9%</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c19a6194cdbf9f29bc290f58f0</a:t>
                      </a:r>
                      <a:r>
                        <a:rPr lang="en-US" altLang="ko-KR" sz="1400" dirty="0">
                          <a:solidFill>
                            <a:schemeClr val="bg1">
                              <a:lumMod val="85000"/>
                            </a:schemeClr>
                          </a:solidFill>
                          <a:latin typeface="Consolas" panose="020B0609020204030204" pitchFamily="49" charset="0"/>
                        </a:rPr>
                        <a:t>0</a:t>
                      </a:r>
                      <a:r>
                        <a:rPr lang="en-US" altLang="ko-KR" sz="1400" dirty="0">
                          <a:solidFill>
                            <a:srgbClr val="B99FFF"/>
                          </a:solidFill>
                          <a:latin typeface="Consolas" panose="020B0609020204030204" pitchFamily="49" charset="0"/>
                        </a:rPr>
                        <a:t>f3cf6a246d41b866cd761a2566c24fc</a:t>
                      </a:r>
                      <a:r>
                        <a:rPr lang="en-US" altLang="ko-KR" sz="1400" dirty="0">
                          <a:solidFill>
                            <a:schemeClr val="bg1">
                              <a:lumMod val="85000"/>
                            </a:schemeClr>
                          </a:solidFill>
                          <a:latin typeface="Consolas" panose="020B0609020204030204" pitchFamily="49" charset="0"/>
                        </a:rPr>
                        <a:t>c</a:t>
                      </a:r>
                      <a:r>
                        <a:rPr lang="en-US" altLang="ko-KR" sz="1400" dirty="0">
                          <a:solidFill>
                            <a:srgbClr val="B99FFF"/>
                          </a:solidFill>
                          <a:latin typeface="Consolas" panose="020B0609020204030204" pitchFamily="49" charset="0"/>
                        </a:rPr>
                        <a:t>47fd8</a:t>
                      </a:r>
                      <a:endParaRPr lang="ko-KR" altLang="en-US" sz="14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400" dirty="0">
                          <a:solidFill>
                            <a:srgbClr val="00C8EB"/>
                          </a:solidFill>
                          <a:latin typeface="Consolas" panose="020B0609020204030204" pitchFamily="49" charset="0"/>
                        </a:rPr>
                        <a:t>SHA3-256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SHA3-256(message2)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fb2ca149b193</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f3d1a7d1b3be530cef98244c8ce99cee49ce2b91c8653a43d98</a:t>
                      </a:r>
                      <a:r>
                        <a:rPr lang="en-US" altLang="ko-KR" sz="1400" dirty="0">
                          <a:solidFill>
                            <a:schemeClr val="bg1">
                              <a:lumMod val="85000"/>
                            </a:schemeClr>
                          </a:solidFill>
                          <a:latin typeface="Consolas" panose="020B0609020204030204" pitchFamily="49" charset="0"/>
                        </a:rPr>
                        <a:t>   63/64 = 98.4%</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a47b2604a0da</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400" dirty="0">
                          <a:solidFill>
                            <a:srgbClr val="B99FFF"/>
                          </a:solidFill>
                          <a:latin typeface="Consolas" panose="020B0609020204030204" pitchFamily="49" charset="0"/>
                        </a:rPr>
                        <a:t>Keccak-256</a:t>
                      </a:r>
                      <a:r>
                        <a:rPr lang="en-US" altLang="ko-KR" sz="1400" dirty="0">
                          <a:solidFill>
                            <a:schemeClr val="bg1">
                              <a:lumMod val="85000"/>
                            </a:schemeClr>
                          </a:solidFill>
                          <a:latin typeface="Consolas" panose="020B0609020204030204" pitchFamily="49" charset="0"/>
                        </a:rPr>
                        <a:t>(message1)</a:t>
                      </a:r>
                    </a:p>
                    <a:p>
                      <a:pPr latinLnBrk="1"/>
                      <a:r>
                        <a:rPr lang="en-US" altLang="ko-KR" sz="1400" dirty="0">
                          <a:solidFill>
                            <a:srgbClr val="00C8EB"/>
                          </a:solidFill>
                          <a:latin typeface="Consolas" panose="020B0609020204030204" pitchFamily="49" charset="0"/>
                        </a:rPr>
                        <a:t>SHA3-256</a:t>
                      </a:r>
                      <a:r>
                        <a:rPr lang="en-US" altLang="ko-KR" sz="1400" dirty="0">
                          <a:solidFill>
                            <a:schemeClr val="bg1">
                              <a:lumMod val="85000"/>
                            </a:schemeClr>
                          </a:solidFill>
                          <a:latin typeface="Consolas" panose="020B0609020204030204" pitchFamily="49" charset="0"/>
                        </a:rPr>
                        <a:t>(message1)</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284693edfb1d4aa0201888bc2e03084e08c70</a:t>
                      </a:r>
                      <a:r>
                        <a:rPr lang="en-US" altLang="ko-KR" sz="1400" dirty="0">
                          <a:solidFill>
                            <a:schemeClr val="bg1">
                              <a:lumMod val="85000"/>
                            </a:schemeClr>
                          </a:solidFill>
                          <a:latin typeface="Consolas" panose="020B0609020204030204" pitchFamily="49" charset="0"/>
                        </a:rPr>
                        <a:t>8</a:t>
                      </a:r>
                      <a:r>
                        <a:rPr lang="en-US" altLang="ko-KR" sz="1400" dirty="0">
                          <a:solidFill>
                            <a:srgbClr val="B99FFF"/>
                          </a:solidFill>
                          <a:latin typeface="Consolas" panose="020B0609020204030204" pitchFamily="49" charset="0"/>
                        </a:rPr>
                        <a:t>d9f7936efa136a060c88c85757</a:t>
                      </a:r>
                      <a:r>
                        <a:rPr lang="en-US" altLang="ko-KR" sz="1400" dirty="0">
                          <a:solidFill>
                            <a:schemeClr val="bg1">
                              <a:lumMod val="85000"/>
                            </a:schemeClr>
                          </a:solidFill>
                          <a:latin typeface="Consolas" panose="020B0609020204030204" pitchFamily="49" charset="0"/>
                        </a:rPr>
                        <a:t>   63/64 = 98.4%</a:t>
                      </a:r>
                    </a:p>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fb2ca149b1938f3d1a7d1b3be530cef98244c</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ce99cee49ce2b91c8653a43d98</a:t>
                      </a:r>
                      <a:endParaRPr lang="ko-KR" altLang="en-US" sz="1400" dirty="0">
                        <a:solidFill>
                          <a:srgbClr val="00C8EB"/>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Tree>
    <p:extLst>
      <p:ext uri="{BB962C8B-B14F-4D97-AF65-F5344CB8AC3E}">
        <p14:creationId xmlns:p14="http://schemas.microsoft.com/office/powerpoint/2010/main" val="368178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b="1" dirty="0"/>
              <a:t>대칭 키 암호</a:t>
            </a:r>
            <a:r>
              <a:rPr lang="en-US" altLang="ko-KR" b="1" dirty="0"/>
              <a:t>(symmetric-key algorithm)</a:t>
            </a:r>
          </a:p>
          <a:p>
            <a:pPr indent="0">
              <a:buNone/>
            </a:pPr>
            <a:r>
              <a:rPr lang="ko-KR" altLang="en-US" sz="1600" dirty="0"/>
              <a:t>암호화와 복호화에 같은 키를 쓰는 알고리즘</a:t>
            </a: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dirty="0"/>
              <a:t>AES(Advanced Encryption Standard) : 2001-11-26</a:t>
            </a:r>
            <a:r>
              <a:rPr lang="ko-KR" altLang="en-US" dirty="0"/>
              <a:t> </a:t>
            </a:r>
            <a:r>
              <a:rPr lang="en-US" altLang="ko-KR" dirty="0"/>
              <a:t>NIST</a:t>
            </a:r>
            <a:r>
              <a:rPr lang="ko-KR" altLang="en-US" dirty="0"/>
              <a:t>에 의해 제정된 암호화 방식</a:t>
            </a:r>
            <a:r>
              <a:rPr lang="en-US" altLang="ko-KR" dirty="0"/>
              <a:t>, </a:t>
            </a:r>
            <a:r>
              <a:rPr lang="en-US" altLang="ko-KR" sz="1400" dirty="0">
                <a:hlinkClick r:id="rId3"/>
              </a:rPr>
              <a:t>Announcement</a:t>
            </a:r>
            <a:endParaRPr lang="en-US" altLang="ko-KR" sz="1400" dirty="0"/>
          </a:p>
          <a:p>
            <a:pPr lvl="1"/>
            <a:r>
              <a:rPr lang="en-US" altLang="ko-KR" dirty="0"/>
              <a:t>1997-01-02 NIST</a:t>
            </a:r>
            <a:r>
              <a:rPr lang="ko-KR" altLang="en-US" dirty="0"/>
              <a:t>가 </a:t>
            </a:r>
            <a:r>
              <a:rPr lang="en-US" altLang="ko-KR" dirty="0"/>
              <a:t>DES</a:t>
            </a:r>
            <a:r>
              <a:rPr lang="ko-KR" altLang="en-US" dirty="0"/>
              <a:t>를 대체할 목적으로 개선된 암호 기법 공모</a:t>
            </a:r>
            <a:r>
              <a:rPr lang="en-US" altLang="ko-KR" dirty="0"/>
              <a:t>, </a:t>
            </a:r>
            <a:r>
              <a:rPr lang="en-US" altLang="ko-KR" sz="1400" dirty="0">
                <a:hlinkClick r:id="rId4"/>
              </a:rPr>
              <a:t>Announcement</a:t>
            </a:r>
            <a:endParaRPr lang="en-US" altLang="ko-KR" sz="1400" dirty="0"/>
          </a:p>
          <a:p>
            <a:pPr lvl="1"/>
            <a:r>
              <a:rPr lang="ko-KR" altLang="en-US" sz="1400" dirty="0" err="1"/>
              <a:t>빈슨트</a:t>
            </a:r>
            <a:r>
              <a:rPr lang="ko-KR" altLang="en-US" sz="1400" dirty="0"/>
              <a:t> </a:t>
            </a:r>
            <a:r>
              <a:rPr lang="ko-KR" altLang="en-US" sz="1400" dirty="0" err="1"/>
              <a:t>레이믄</a:t>
            </a:r>
            <a:r>
              <a:rPr lang="en-US" altLang="ko-KR" sz="1400" dirty="0"/>
              <a:t>(</a:t>
            </a:r>
            <a:r>
              <a:rPr lang="en-US" altLang="ko-KR" sz="1400" dirty="0" err="1"/>
              <a:t>Vencent</a:t>
            </a:r>
            <a:r>
              <a:rPr lang="en-US" altLang="ko-KR" sz="1400" dirty="0"/>
              <a:t> </a:t>
            </a:r>
            <a:r>
              <a:rPr lang="en-US" altLang="ko-KR" sz="1400" dirty="0" err="1"/>
              <a:t>Rijment</a:t>
            </a:r>
            <a:r>
              <a:rPr lang="en-US" altLang="ko-KR" sz="1400" dirty="0"/>
              <a:t>)</a:t>
            </a:r>
            <a:r>
              <a:rPr lang="ko-KR" altLang="en-US" sz="1400" dirty="0"/>
              <a:t>과 </a:t>
            </a:r>
            <a:r>
              <a:rPr lang="ko-KR" altLang="en-US" sz="1400" dirty="0" err="1"/>
              <a:t>요안</a:t>
            </a:r>
            <a:r>
              <a:rPr lang="ko-KR" altLang="en-US" sz="1400" dirty="0"/>
              <a:t> </a:t>
            </a:r>
            <a:r>
              <a:rPr lang="ko-KR" altLang="en-US" sz="1400" dirty="0" err="1"/>
              <a:t>대믄</a:t>
            </a:r>
            <a:r>
              <a:rPr lang="en-US" altLang="ko-KR" sz="1400" dirty="0"/>
              <a:t>(Joan Daemen)</a:t>
            </a:r>
            <a:r>
              <a:rPr lang="ko-KR" altLang="en-US" sz="1400" dirty="0"/>
              <a:t>의 개발한 </a:t>
            </a:r>
            <a:r>
              <a:rPr lang="ko-KR" altLang="en-US" sz="1400" dirty="0" err="1"/>
              <a:t>레인달</a:t>
            </a:r>
            <a:r>
              <a:rPr lang="en-US" altLang="ko-KR" sz="1400" dirty="0"/>
              <a:t>(Rijndael) </a:t>
            </a:r>
            <a:r>
              <a:rPr lang="ko-KR" altLang="en-US" sz="1400" dirty="0"/>
              <a:t>알고리즘이 선정</a:t>
            </a:r>
            <a:endParaRPr lang="en-US" altLang="ko-KR" sz="1400" dirty="0"/>
          </a:p>
          <a:p>
            <a:pPr lvl="1"/>
            <a:r>
              <a:rPr lang="en-US" altLang="ko-KR"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 </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770220"/>
            <a:ext cx="6448549" cy="2173888"/>
            <a:chOff x="158352" y="1735843"/>
            <a:chExt cx="6448549" cy="2173888"/>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1877630"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dirty="0">
                  <a:solidFill>
                    <a:schemeClr val="bg1">
                      <a:lumMod val="85000"/>
                    </a:schemeClr>
                  </a:solidFill>
                </a:rPr>
                <a:t>(FA3E2B29)</a:t>
              </a:r>
              <a:endParaRPr lang="ko-KR" altLang="en-US" sz="14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278394" y="241530"/>
              <a:ext cx="20786" cy="4758598"/>
            </a:xfrm>
            <a:prstGeom prst="bentConnector3">
              <a:avLst>
                <a:gd name="adj1" fmla="val 4507385"/>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756250" cy="883576"/>
              <a:chOff x="1300295" y="1801517"/>
              <a:chExt cx="2128924" cy="1071070"/>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128924" cy="373087"/>
              </a:xfrm>
              <a:prstGeom prst="rect">
                <a:avLst/>
              </a:prstGeom>
              <a:noFill/>
            </p:spPr>
            <p:txBody>
              <a:bodyPr wrap="none" rtlCol="0">
                <a:spAutoFit/>
              </a:bodyPr>
              <a:lstStyle/>
              <a:p>
                <a:r>
                  <a:rPr lang="ko-KR" altLang="en-US" sz="1400" dirty="0" err="1">
                    <a:solidFill>
                      <a:srgbClr val="EF296B"/>
                    </a:solidFill>
                  </a:rPr>
                  <a:t>암호키</a:t>
                </a:r>
                <a:r>
                  <a:rPr lang="en-US" altLang="ko-KR" sz="1400" dirty="0">
                    <a:solidFill>
                      <a:srgbClr val="EF296B"/>
                    </a:solidFill>
                  </a:rPr>
                  <a:t>(Cypher Key)</a:t>
                </a:r>
                <a:endParaRPr lang="ko-KR" altLang="en-US" sz="14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278394" y="764750"/>
              <a:ext cx="20786" cy="4758598"/>
            </a:xfrm>
            <a:prstGeom prst="bentConnector3">
              <a:avLst>
                <a:gd name="adj1" fmla="val 4011243"/>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52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b="1" dirty="0"/>
              <a:t>비대칭키 암호 </a:t>
            </a:r>
            <a:r>
              <a:rPr lang="en-US" altLang="ko-KR" b="1" dirty="0"/>
              <a:t>(</a:t>
            </a:r>
            <a:r>
              <a:rPr lang="ko-KR" altLang="en-US" b="1" dirty="0"/>
              <a:t>공개키 암호</a:t>
            </a:r>
            <a:r>
              <a:rPr lang="en-US" altLang="ko-KR" b="1" dirty="0"/>
              <a:t>, public-key cryptography)</a:t>
            </a:r>
          </a:p>
          <a:p>
            <a:pPr indent="0">
              <a:buNone/>
            </a:pPr>
            <a:r>
              <a:rPr lang="ko-KR" altLang="en-US" sz="1600" dirty="0"/>
              <a:t>암호화와 복호화에 다른 키를 쓰는 알고리즘</a:t>
            </a:r>
            <a:endParaRPr lang="en-US" altLang="ko-KR" sz="1600" dirty="0"/>
          </a:p>
          <a:p>
            <a:pPr marL="342900" indent="-342900">
              <a:buAutoNum type="arabicPeriod"/>
            </a:pPr>
            <a:r>
              <a:rPr lang="ko-KR" altLang="en-US" sz="1600" dirty="0"/>
              <a:t>개인키로 공개키 생성 가능</a:t>
            </a:r>
            <a:r>
              <a:rPr lang="en-US" altLang="ko-KR" sz="1600" dirty="0"/>
              <a:t>, </a:t>
            </a:r>
            <a:r>
              <a:rPr lang="ko-KR" altLang="en-US" sz="1600" dirty="0"/>
              <a:t>공개키로 개인키 생성 불가능</a:t>
            </a:r>
            <a:endParaRPr lang="en-US" altLang="ko-KR" sz="1600"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sz="1600" dirty="0"/>
              <a:t>개인키로 암호화한 암호문을 공개키로 복호화 가능</a:t>
            </a:r>
            <a:endParaRPr lang="en-US" altLang="ko-KR" sz="1600"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sz="1600" dirty="0"/>
              <a:t>공개키로 암호화한 암호문을 개인키로 복호화 가능</a:t>
            </a:r>
            <a:endParaRPr lang="en-US" altLang="ko-KR" sz="1600"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 </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186178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535015"/>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207253"/>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spTree>
    <p:extLst>
      <p:ext uri="{BB962C8B-B14F-4D97-AF65-F5344CB8AC3E}">
        <p14:creationId xmlns:p14="http://schemas.microsoft.com/office/powerpoint/2010/main" val="3017428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p:txBody>
          <a:bodyPr/>
          <a:lstStyle/>
          <a:p>
            <a:r>
              <a:rPr lang="ko-KR" altLang="en-US" dirty="0"/>
              <a:t>비밀키 </a:t>
            </a:r>
            <a:r>
              <a:rPr lang="en-US" altLang="ko-KR" dirty="0"/>
              <a:t>-&gt; </a:t>
            </a:r>
            <a:r>
              <a:rPr lang="ko-KR" altLang="en-US" dirty="0"/>
              <a:t>공개키 </a:t>
            </a:r>
            <a:r>
              <a:rPr lang="en-US" altLang="ko-KR" dirty="0"/>
              <a:t>: </a:t>
            </a:r>
            <a:r>
              <a:rPr lang="ko-KR" altLang="en-US" dirty="0"/>
              <a:t>단방향</a:t>
            </a:r>
            <a:endParaRPr lang="en-US" altLang="ko-KR" dirty="0"/>
          </a:p>
          <a:p>
            <a:r>
              <a:rPr lang="ko-KR" altLang="en-US" dirty="0"/>
              <a:t>비밀키 </a:t>
            </a:r>
            <a:r>
              <a:rPr lang="en-US" altLang="ko-KR" dirty="0"/>
              <a:t>: </a:t>
            </a:r>
            <a:r>
              <a:rPr lang="ko-KR" altLang="en-US" dirty="0"/>
              <a:t>숫자</a:t>
            </a:r>
            <a:endParaRPr lang="en-US" altLang="ko-KR" dirty="0"/>
          </a:p>
          <a:p>
            <a:r>
              <a:rPr lang="ko-KR" altLang="en-US" dirty="0"/>
              <a:t>공개키 </a:t>
            </a:r>
            <a:r>
              <a:rPr lang="en-US" altLang="ko-KR" dirty="0"/>
              <a:t>: </a:t>
            </a:r>
            <a:r>
              <a:rPr lang="ko-KR" altLang="en-US" dirty="0"/>
              <a:t>좌표</a:t>
            </a:r>
            <a:endParaRPr lang="en-US" altLang="ko-KR" dirty="0"/>
          </a:p>
        </p:txBody>
      </p:sp>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a:t>
            </a:r>
            <a:endParaRPr lang="ko-KR" altLang="en-US" dirty="0"/>
          </a:p>
        </p:txBody>
      </p:sp>
    </p:spTree>
    <p:extLst>
      <p:ext uri="{BB962C8B-B14F-4D97-AF65-F5344CB8AC3E}">
        <p14:creationId xmlns:p14="http://schemas.microsoft.com/office/powerpoint/2010/main" val="314758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427167-4E56-4A2D-B303-FB42F64507CE}"/>
              </a:ext>
            </a:extLst>
          </p:cNvPr>
          <p:cNvSpPr>
            <a:spLocks noGrp="1"/>
          </p:cNvSpPr>
          <p:nvPr>
            <p:ph idx="1"/>
          </p:nvPr>
        </p:nvSpPr>
        <p:spPr/>
        <p:txBody>
          <a:bodyPr>
            <a:normAutofit fontScale="77500" lnSpcReduction="20000"/>
          </a:bodyPr>
          <a:lstStyle/>
          <a:p>
            <a:pPr rtl="0">
              <a:spcBef>
                <a:spcPts val="0"/>
              </a:spcBef>
              <a:spcAft>
                <a:spcPts val="0"/>
              </a:spcAft>
            </a:pPr>
            <a:r>
              <a:rPr lang="en-US" altLang="ko-KR" sz="1800" b="0" i="0" u="none" strike="noStrike" dirty="0">
                <a:effectLst/>
                <a:latin typeface="Arial" panose="020B0604020202020204" pitchFamily="34" charset="0"/>
              </a:rPr>
              <a:t>P73</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타원 곡선 곱셈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단방향 함수</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곱하기는 수행하기 쉽고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나누기는 수행하기 쉽지 않다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타원 곡선 암호화는 타원 곡선의 점에 더하기와 곱셈으로 표현되는 이산 대수 문제를 바탕으로 한 </a:t>
            </a:r>
            <a:r>
              <a:rPr lang="ko-KR" altLang="en-US" sz="1800" b="0" i="0" u="none" strike="noStrike" dirty="0" err="1">
                <a:effectLst/>
                <a:latin typeface="Arial" panose="020B0604020202020204" pitchFamily="34" charset="0"/>
              </a:rPr>
              <a:t>비댕칭</a:t>
            </a:r>
            <a:r>
              <a:rPr lang="ko-KR" altLang="en-US" sz="1800" b="0" i="0" u="none" strike="noStrike" dirty="0">
                <a:effectLst/>
                <a:latin typeface="Arial" panose="020B0604020202020204" pitchFamily="34" charset="0"/>
              </a:rPr>
              <a:t> 또는 공개키 암호화 유형이다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secp256k1 NIST</a:t>
            </a:r>
            <a:r>
              <a:rPr lang="ko-KR" altLang="en-US" sz="1800" b="0" i="0" u="none" strike="noStrike" dirty="0">
                <a:effectLst/>
                <a:latin typeface="Arial" panose="020B0604020202020204" pitchFamily="34" charset="0"/>
              </a:rPr>
              <a:t>에서 제정</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업계 표준인 능률 암호화 표준</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Standards for Efficient Cryptography 1, SEC 1, </a:t>
            </a:r>
            <a:r>
              <a:rPr lang="en-US" altLang="ko-KR" sz="1800" b="0" i="0" u="sng"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www.secg.org/sec1-v2.pdf</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산업 컨소시엄 능률 암호 그룹 표준</a:t>
            </a:r>
            <a:r>
              <a:rPr lang="en-US" altLang="ko-KR" sz="1800" b="0" i="0" u="none" strike="noStrike" dirty="0">
                <a:effectLst/>
                <a:latin typeface="Arial" panose="020B0604020202020204" pitchFamily="34" charset="0"/>
              </a:rPr>
              <a:t>(Standards for Efficient Cryptography Group, SECG)</a:t>
            </a:r>
            <a:r>
              <a:rPr lang="ko-KR" altLang="en-US" sz="1800" b="0" i="0" u="none" strike="noStrike" dirty="0">
                <a:effectLst/>
                <a:latin typeface="Arial" panose="020B0604020202020204" pitchFamily="34" charset="0"/>
              </a:rPr>
              <a:t>이 제안한 표준 </a:t>
            </a:r>
            <a:r>
              <a:rPr lang="ko-KR" altLang="en-US" sz="1800" b="0" i="0" u="none" strike="noStrike" dirty="0" err="1">
                <a:effectLst/>
                <a:latin typeface="Arial" panose="020B0604020202020204" pitchFamily="34" charset="0"/>
              </a:rPr>
              <a:t>시리얼라이제션</a:t>
            </a:r>
            <a:r>
              <a:rPr lang="ko-KR" altLang="en-US" sz="1800" b="0" i="0" u="none" strike="noStrike" dirty="0">
                <a:effectLst/>
                <a:latin typeface="Arial" panose="020B0604020202020204" pitchFamily="34" charset="0"/>
              </a:rPr>
              <a:t> 형식에서 채택</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시리얼라이즈된</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EC </a:t>
            </a:r>
            <a:r>
              <a:rPr lang="ko-KR" altLang="en-US" sz="1800" b="0" i="0" u="none" strike="noStrike" dirty="0">
                <a:effectLst/>
                <a:latin typeface="Arial" panose="020B0604020202020204" pitchFamily="34" charset="0"/>
              </a:rPr>
              <a:t>공개키 접두어</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접두어</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0x00 </a:t>
            </a:r>
            <a:r>
              <a:rPr lang="ko-KR" altLang="en-US" sz="1800" b="0" i="0" u="none" strike="noStrike" dirty="0">
                <a:effectLst/>
                <a:latin typeface="Arial" panose="020B0604020202020204" pitchFamily="34" charset="0"/>
              </a:rPr>
              <a:t>무한대를 가리킨다 길이 </a:t>
            </a:r>
            <a:r>
              <a:rPr lang="en-US" altLang="ko-KR" sz="1800" b="0" i="0" u="none" strike="noStrike" dirty="0">
                <a:effectLst/>
                <a:latin typeface="Arial" panose="020B0604020202020204" pitchFamily="34" charset="0"/>
              </a:rPr>
              <a:t>1</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0x04 </a:t>
            </a:r>
            <a:r>
              <a:rPr lang="ko-KR" altLang="en-US" sz="1800" b="0" i="0" u="none" strike="noStrike" dirty="0" err="1">
                <a:effectLst/>
                <a:latin typeface="Arial" panose="020B0604020202020204" pitchFamily="34" charset="0"/>
              </a:rPr>
              <a:t>압추되지</a:t>
            </a:r>
            <a:r>
              <a:rPr lang="ko-KR" altLang="en-US" sz="1800" b="0" i="0" u="none" strike="noStrike" dirty="0">
                <a:effectLst/>
                <a:latin typeface="Arial" panose="020B0604020202020204" pitchFamily="34" charset="0"/>
              </a:rPr>
              <a:t> 않은 지정 </a:t>
            </a:r>
            <a:r>
              <a:rPr lang="en-US" altLang="ko-KR" sz="1800" b="0" i="0" u="none" strike="noStrike" dirty="0">
                <a:effectLst/>
                <a:latin typeface="Arial" panose="020B0604020202020204" pitchFamily="34" charset="0"/>
              </a:rPr>
              <a:t>65</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0x02 </a:t>
            </a:r>
            <a:r>
              <a:rPr lang="ko-KR" altLang="en-US" sz="1800" b="0" i="0" u="none" strike="noStrike" dirty="0">
                <a:effectLst/>
                <a:latin typeface="Arial" panose="020B0604020202020204" pitchFamily="34" charset="0"/>
              </a:rPr>
              <a:t>짝수 </a:t>
            </a:r>
            <a:r>
              <a:rPr lang="en-US" altLang="ko-KR" sz="1800" b="0" i="0" u="none" strike="noStrike" dirty="0">
                <a:effectLst/>
                <a:latin typeface="Arial" panose="020B0604020202020204" pitchFamily="34" charset="0"/>
              </a:rPr>
              <a:t>y</a:t>
            </a:r>
            <a:r>
              <a:rPr lang="ko-KR" altLang="en-US" sz="1800" b="0" i="0" u="none" strike="noStrike" dirty="0">
                <a:effectLst/>
                <a:latin typeface="Arial" panose="020B0604020202020204" pitchFamily="34" charset="0"/>
              </a:rPr>
              <a:t>의 압축된 점 </a:t>
            </a:r>
            <a:r>
              <a:rPr lang="en-US" altLang="ko-KR" sz="1800" b="0" i="0" u="none" strike="noStrike" dirty="0">
                <a:effectLst/>
                <a:latin typeface="Arial" panose="020B0604020202020204" pitchFamily="34" charset="0"/>
              </a:rPr>
              <a:t>33</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0x03 </a:t>
            </a:r>
            <a:r>
              <a:rPr lang="ko-KR" altLang="en-US" sz="1800" b="0" i="0" u="none" strike="noStrike" dirty="0">
                <a:effectLst/>
                <a:latin typeface="Arial" panose="020B0604020202020204" pitchFamily="34" charset="0"/>
              </a:rPr>
              <a:t>홀수 </a:t>
            </a:r>
            <a:r>
              <a:rPr lang="en-US" altLang="ko-KR" sz="1800" b="0" i="0" u="none" strike="noStrike" dirty="0">
                <a:effectLst/>
                <a:latin typeface="Arial" panose="020B0604020202020204" pitchFamily="34" charset="0"/>
              </a:rPr>
              <a:t>y</a:t>
            </a:r>
            <a:r>
              <a:rPr lang="ko-KR" altLang="en-US" sz="1800" b="0" i="0" u="none" strike="noStrike" dirty="0">
                <a:effectLst/>
                <a:latin typeface="Arial" panose="020B0604020202020204" pitchFamily="34" charset="0"/>
              </a:rPr>
              <a:t>의 압축된 점 </a:t>
            </a:r>
            <a:r>
              <a:rPr lang="en-US" altLang="ko-KR" sz="1800" b="0" i="0" u="none" strike="noStrike" dirty="0">
                <a:effectLst/>
                <a:latin typeface="Arial" panose="020B0604020202020204" pitchFamily="34" charset="0"/>
              </a:rPr>
              <a:t>33</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04</a:t>
            </a:r>
            <a:r>
              <a:rPr lang="ko-KR" altLang="en-US" sz="1800" b="0" i="0" u="none" strike="noStrike" dirty="0">
                <a:effectLst/>
                <a:latin typeface="Arial" panose="020B0604020202020204" pitchFamily="34" charset="0"/>
              </a:rPr>
              <a:t>만 사용</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7594429-21EE-4D45-B737-97369996864D}"/>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69773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NITS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2779532431"/>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128</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256</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spTree>
    <p:extLst>
      <p:ext uri="{BB962C8B-B14F-4D97-AF65-F5344CB8AC3E}">
        <p14:creationId xmlns:p14="http://schemas.microsoft.com/office/powerpoint/2010/main" val="415198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NITS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515168617"/>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7931A"/>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7931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256</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ko-KR" altLang="en-US" dirty="0" err="1"/>
              <a:t>비트코인</a:t>
            </a:r>
            <a:endParaRPr lang="en-US" altLang="ko-KR" dirty="0"/>
          </a:p>
          <a:p>
            <a:pPr marL="645750" lvl="1" indent="-285750"/>
            <a:r>
              <a:rPr lang="en-US" altLang="ko-KR" dirty="0"/>
              <a:t>Hash : 256bit - SHA256(SHA256(message))</a:t>
            </a:r>
          </a:p>
          <a:p>
            <a:pPr marL="645750" lvl="1" indent="-285750"/>
            <a:r>
              <a:rPr lang="en-US" altLang="ko-KR" dirty="0"/>
              <a:t>ECC(ECDSA) : 256bit - secp256k1</a:t>
            </a:r>
          </a:p>
          <a:p>
            <a:pPr marL="285750" indent="-285750"/>
            <a:endParaRPr lang="ko-KR" altLang="en-US" dirty="0"/>
          </a:p>
        </p:txBody>
      </p:sp>
    </p:spTree>
    <p:extLst>
      <p:ext uri="{BB962C8B-B14F-4D97-AF65-F5344CB8AC3E}">
        <p14:creationId xmlns:p14="http://schemas.microsoft.com/office/powerpoint/2010/main" val="89656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NITS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4022936448"/>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434975"/>
                    </a:solidFill>
                  </a:tcPr>
                </a:tc>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434975"/>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ko-KR" altLang="en-US" dirty="0" err="1"/>
              <a:t>비트코인</a:t>
            </a:r>
            <a:endParaRPr lang="en-US" altLang="ko-KR" dirty="0"/>
          </a:p>
          <a:p>
            <a:pPr marL="645750" lvl="1" indent="-285750"/>
            <a:r>
              <a:rPr lang="en-US" altLang="ko-KR" dirty="0"/>
              <a:t>Hash : 256bit - SHA256(SHA256(message))</a:t>
            </a:r>
          </a:p>
          <a:p>
            <a:pPr marL="645750" lvl="1" indent="-285750"/>
            <a:r>
              <a:rPr lang="en-US" altLang="ko-KR" dirty="0"/>
              <a:t>ECC(ECDSA) : 256bit - secp256k1</a:t>
            </a:r>
          </a:p>
          <a:p>
            <a:pPr marL="285750" indent="-285750"/>
            <a:r>
              <a:rPr lang="ko-KR" altLang="en-US" dirty="0" err="1"/>
              <a:t>이더리움</a:t>
            </a:r>
            <a:endParaRPr lang="en-US" altLang="ko-KR" dirty="0"/>
          </a:p>
          <a:p>
            <a:pPr marL="645750" lvl="1" indent="-285750"/>
            <a:r>
              <a:rPr lang="en-US" altLang="ko-KR" dirty="0"/>
              <a:t>Hash: 256bit - Keccak256(message)</a:t>
            </a:r>
          </a:p>
          <a:p>
            <a:pPr marL="645750" lvl="1" indent="-285750"/>
            <a:r>
              <a:rPr lang="en-US" altLang="ko-KR" dirty="0"/>
              <a:t>ECC(ECDSA) : 256bit - secp256k1</a:t>
            </a:r>
          </a:p>
          <a:p>
            <a:pPr indent="0">
              <a:buNone/>
            </a:pPr>
            <a:endParaRPr lang="en-US" altLang="ko-KR" dirty="0"/>
          </a:p>
          <a:p>
            <a:pPr marL="285750" indent="-285750"/>
            <a:endParaRPr lang="ko-KR" altLang="en-US" dirty="0"/>
          </a:p>
        </p:txBody>
      </p:sp>
    </p:spTree>
    <p:extLst>
      <p:ext uri="{BB962C8B-B14F-4D97-AF65-F5344CB8AC3E}">
        <p14:creationId xmlns:p14="http://schemas.microsoft.com/office/powerpoint/2010/main" val="414781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3B4F9BE-B2EE-42EB-919B-94594147B95E}"/>
              </a:ext>
            </a:extLst>
          </p:cNvPr>
          <p:cNvSpPr>
            <a:spLocks noGrp="1"/>
          </p:cNvSpPr>
          <p:nvPr>
            <p:ph idx="1"/>
          </p:nvPr>
        </p:nvSpPr>
        <p:spPr>
          <a:xfrm>
            <a:off x="241300" y="674860"/>
            <a:ext cx="10515600" cy="6030740"/>
          </a:xfrm>
        </p:spPr>
        <p:txBody>
          <a:bodyPr/>
          <a:lstStyle/>
          <a:p>
            <a:r>
              <a:rPr lang="en-US" altLang="ko-KR" dirty="0"/>
              <a:t>Hash:</a:t>
            </a:r>
            <a:r>
              <a:rPr lang="ko-KR" altLang="en-US" dirty="0"/>
              <a:t> 임의의 길이를 갖는 임의의 데이터에 대해 고정된 길이의 데이터로 매핑하는 단방향 함수</a:t>
            </a:r>
            <a:endParaRPr lang="en-US" altLang="ko-KR" dirty="0"/>
          </a:p>
          <a:p>
            <a:r>
              <a:rPr lang="ko-KR" altLang="en-US" dirty="0"/>
              <a:t>암호화 해시 함수</a:t>
            </a:r>
            <a:r>
              <a:rPr lang="en-US" altLang="ko-KR" dirty="0"/>
              <a:t> : </a:t>
            </a:r>
            <a:r>
              <a:rPr lang="ko-KR" altLang="en-US" dirty="0"/>
              <a:t>해시 </a:t>
            </a:r>
            <a:r>
              <a:rPr lang="ko-KR" altLang="en-US" dirty="0" err="1"/>
              <a:t>값으로부터</a:t>
            </a:r>
            <a:r>
              <a:rPr lang="ko-KR" altLang="en-US" dirty="0"/>
              <a:t> 원래의 </a:t>
            </a:r>
            <a:r>
              <a:rPr lang="ko-KR" altLang="en-US" dirty="0" err="1"/>
              <a:t>입력값과의</a:t>
            </a:r>
            <a:r>
              <a:rPr lang="ko-KR" altLang="en-US" dirty="0"/>
              <a:t> 관계를 찾기 어려운 성질을 가지는 함수</a:t>
            </a:r>
            <a:endParaRPr lang="en-US" altLang="ko-KR" dirty="0"/>
          </a:p>
          <a:p>
            <a:r>
              <a:rPr lang="ko-KR" altLang="en-US" dirty="0" err="1"/>
              <a:t>대칭키</a:t>
            </a:r>
            <a:r>
              <a:rPr lang="ko-KR" altLang="en-US" dirty="0"/>
              <a:t> 암호 </a:t>
            </a:r>
            <a:r>
              <a:rPr lang="en-US" altLang="ko-KR" dirty="0"/>
              <a:t>: </a:t>
            </a:r>
            <a:r>
              <a:rPr lang="ko-KR" altLang="en-US" sz="1800" dirty="0"/>
              <a:t>암호화와 복호화에 같은 암호 키를 쓰는 알고리즘</a:t>
            </a:r>
            <a:endParaRPr lang="en-US" altLang="ko-KR" dirty="0"/>
          </a:p>
          <a:p>
            <a:r>
              <a:rPr lang="ko-KR" altLang="en-US" dirty="0"/>
              <a:t>비대칭키 암호</a:t>
            </a:r>
            <a:r>
              <a:rPr lang="en-US" altLang="ko-KR" dirty="0"/>
              <a:t>(</a:t>
            </a:r>
            <a:r>
              <a:rPr lang="ko-KR" altLang="en-US" dirty="0" err="1"/>
              <a:t>공개비</a:t>
            </a:r>
            <a:r>
              <a:rPr lang="ko-KR" altLang="en-US" dirty="0"/>
              <a:t> 암호</a:t>
            </a:r>
            <a:r>
              <a:rPr lang="en-US" altLang="ko-KR" dirty="0"/>
              <a:t>) : </a:t>
            </a:r>
            <a:r>
              <a:rPr lang="ko-KR" altLang="en-US" sz="1800" dirty="0"/>
              <a:t>암호화와 복호화에 다른 암호 키를 쓰는 알고리즘</a:t>
            </a:r>
            <a:endParaRPr lang="en-US" altLang="ko-KR" sz="1800" dirty="0"/>
          </a:p>
          <a:p>
            <a:r>
              <a:rPr lang="en-US" altLang="ko-KR" dirty="0"/>
              <a:t>256bit</a:t>
            </a:r>
          </a:p>
          <a:p>
            <a:endParaRPr lang="ko-KR" altLang="en-US" dirty="0"/>
          </a:p>
        </p:txBody>
      </p:sp>
      <p:sp>
        <p:nvSpPr>
          <p:cNvPr id="3" name="제목 2">
            <a:extLst>
              <a:ext uri="{FF2B5EF4-FFF2-40B4-BE49-F238E27FC236}">
                <a16:creationId xmlns:a16="http://schemas.microsoft.com/office/drawing/2014/main" id="{0901AEDD-C1D8-4207-A1C2-F05EDFF3F7D5}"/>
              </a:ext>
            </a:extLst>
          </p:cNvPr>
          <p:cNvSpPr>
            <a:spLocks noGrp="1"/>
          </p:cNvSpPr>
          <p:nvPr>
            <p:ph type="title"/>
          </p:nvPr>
        </p:nvSpPr>
        <p:spPr/>
        <p:txBody>
          <a:bodyPr/>
          <a:lstStyle/>
          <a:p>
            <a:r>
              <a:rPr lang="ko-KR" altLang="en-US" dirty="0" err="1"/>
              <a:t>암호학</a:t>
            </a:r>
            <a:r>
              <a:rPr lang="ko-KR" altLang="en-US" dirty="0"/>
              <a:t> 정리</a:t>
            </a:r>
          </a:p>
        </p:txBody>
      </p:sp>
      <p:graphicFrame>
        <p:nvGraphicFramePr>
          <p:cNvPr id="4" name="표 3">
            <a:extLst>
              <a:ext uri="{FF2B5EF4-FFF2-40B4-BE49-F238E27FC236}">
                <a16:creationId xmlns:a16="http://schemas.microsoft.com/office/drawing/2014/main" id="{B4B120B4-D210-41AD-89EE-23B997746E67}"/>
              </a:ext>
            </a:extLst>
          </p:cNvPr>
          <p:cNvGraphicFramePr>
            <a:graphicFrameLocks noGrp="1"/>
          </p:cNvGraphicFramePr>
          <p:nvPr>
            <p:extLst>
              <p:ext uri="{D42A27DB-BD31-4B8C-83A1-F6EECF244321}">
                <p14:modId xmlns:p14="http://schemas.microsoft.com/office/powerpoint/2010/main" val="2266902379"/>
              </p:ext>
            </p:extLst>
          </p:nvPr>
        </p:nvGraphicFramePr>
        <p:xfrm>
          <a:off x="433191" y="2738120"/>
          <a:ext cx="4576065" cy="1320800"/>
        </p:xfrm>
        <a:graphic>
          <a:graphicData uri="http://schemas.openxmlformats.org/drawingml/2006/table">
            <a:tbl>
              <a:tblPr firstRow="1" bandRow="1">
                <a:tableStyleId>{8799B23B-EC83-4686-B30A-512413B5E67A}</a:tableStyleId>
              </a:tblPr>
              <a:tblGrid>
                <a:gridCol w="1716405">
                  <a:extLst>
                    <a:ext uri="{9D8B030D-6E8A-4147-A177-3AD203B41FA5}">
                      <a16:colId xmlns:a16="http://schemas.microsoft.com/office/drawing/2014/main" val="2146978234"/>
                    </a:ext>
                  </a:extLst>
                </a:gridCol>
                <a:gridCol w="1514793">
                  <a:extLst>
                    <a:ext uri="{9D8B030D-6E8A-4147-A177-3AD203B41FA5}">
                      <a16:colId xmlns:a16="http://schemas.microsoft.com/office/drawing/2014/main" val="953911548"/>
                    </a:ext>
                  </a:extLst>
                </a:gridCol>
                <a:gridCol w="1344867">
                  <a:extLst>
                    <a:ext uri="{9D8B030D-6E8A-4147-A177-3AD203B41FA5}">
                      <a16:colId xmlns:a16="http://schemas.microsoft.com/office/drawing/2014/main" val="1158768446"/>
                    </a:ext>
                  </a:extLst>
                </a:gridCol>
              </a:tblGrid>
              <a:tr h="370840">
                <a:tc>
                  <a:txBody>
                    <a:bodyPr/>
                    <a:lstStyle/>
                    <a:p>
                      <a:pPr algn="ctr" latinLnBrk="1"/>
                      <a:endParaRPr lang="ko-KR" altLang="en-US" sz="1600" dirty="0">
                        <a:solidFill>
                          <a:schemeClr val="bg1">
                            <a:lumMod val="85000"/>
                          </a:schemeClr>
                        </a:solidFill>
                      </a:endParaRPr>
                    </a:p>
                  </a:txBody>
                  <a:tcPr/>
                </a:tc>
                <a:tc>
                  <a:txBody>
                    <a:bodyPr/>
                    <a:lstStyle/>
                    <a:p>
                      <a:pPr algn="ctr" latinLnBrk="1"/>
                      <a:r>
                        <a:rPr lang="ko-KR" altLang="en-US" sz="1600" dirty="0" err="1">
                          <a:solidFill>
                            <a:schemeClr val="bg1">
                              <a:lumMod val="85000"/>
                            </a:schemeClr>
                          </a:solidFill>
                        </a:rPr>
                        <a:t>비트코인</a:t>
                      </a:r>
                      <a:endParaRPr lang="ko-KR" altLang="en-US" sz="1600" dirty="0">
                        <a:solidFill>
                          <a:schemeClr val="bg1">
                            <a:lumMod val="85000"/>
                          </a:schemeClr>
                        </a:solidFill>
                      </a:endParaRPr>
                    </a:p>
                  </a:txBody>
                  <a:tcPr/>
                </a:tc>
                <a:tc>
                  <a:txBody>
                    <a:bodyPr/>
                    <a:lstStyle/>
                    <a:p>
                      <a:pPr algn="ctr" latinLnBrk="1"/>
                      <a:r>
                        <a:rPr lang="ko-KR" altLang="en-US" sz="1600" dirty="0" err="1">
                          <a:solidFill>
                            <a:schemeClr val="bg1">
                              <a:lumMod val="85000"/>
                            </a:schemeClr>
                          </a:solidFill>
                        </a:rPr>
                        <a:t>이더리움</a:t>
                      </a:r>
                      <a:endParaRPr lang="ko-KR" altLang="en-US" sz="1600"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sz="1600" dirty="0">
                          <a:solidFill>
                            <a:schemeClr val="bg1">
                              <a:lumMod val="85000"/>
                            </a:schemeClr>
                          </a:solidFill>
                        </a:rPr>
                        <a:t>Hash </a:t>
                      </a:r>
                      <a:r>
                        <a:rPr lang="ko-KR" altLang="en-US" sz="1600" dirty="0">
                          <a:solidFill>
                            <a:schemeClr val="bg1">
                              <a:lumMod val="85000"/>
                            </a:schemeClr>
                          </a:solidFill>
                        </a:rPr>
                        <a:t>함수</a:t>
                      </a:r>
                    </a:p>
                  </a:txBody>
                  <a:tcPr/>
                </a:tc>
                <a:tc>
                  <a:txBody>
                    <a:bodyPr/>
                    <a:lstStyle/>
                    <a:p>
                      <a:pPr algn="ctr" latinLnBrk="1"/>
                      <a:r>
                        <a:rPr lang="en-US" altLang="ko-KR" sz="1600" dirty="0">
                          <a:solidFill>
                            <a:schemeClr val="bg1">
                              <a:lumMod val="85000"/>
                            </a:schemeClr>
                          </a:solidFill>
                        </a:rPr>
                        <a:t>SHA256 2</a:t>
                      </a:r>
                      <a:r>
                        <a:rPr lang="ko-KR" altLang="en-US" sz="1600" dirty="0">
                          <a:solidFill>
                            <a:schemeClr val="bg1">
                              <a:lumMod val="85000"/>
                            </a:schemeClr>
                          </a:solidFill>
                        </a:rPr>
                        <a:t>번</a:t>
                      </a:r>
                    </a:p>
                  </a:txBody>
                  <a:tcPr/>
                </a:tc>
                <a:tc>
                  <a:txBody>
                    <a:bodyPr/>
                    <a:lstStyle/>
                    <a:p>
                      <a:pPr algn="ctr" latinLnBrk="1"/>
                      <a:r>
                        <a:rPr lang="en-US" altLang="ko-KR" sz="1600" dirty="0">
                          <a:solidFill>
                            <a:schemeClr val="bg1">
                              <a:lumMod val="85000"/>
                            </a:schemeClr>
                          </a:solidFill>
                        </a:rPr>
                        <a:t>Keccak256</a:t>
                      </a:r>
                      <a:endParaRPr lang="ko-KR" altLang="en-US" sz="1600" dirty="0">
                        <a:solidFill>
                          <a:schemeClr val="bg1">
                            <a:lumMod val="85000"/>
                          </a:schemeClr>
                        </a:solidFill>
                      </a:endParaRPr>
                    </a:p>
                  </a:txBody>
                  <a:tcPr/>
                </a:tc>
                <a:extLst>
                  <a:ext uri="{0D108BD9-81ED-4DB2-BD59-A6C34878D82A}">
                    <a16:rowId xmlns:a16="http://schemas.microsoft.com/office/drawing/2014/main" val="3024509736"/>
                  </a:ext>
                </a:extLst>
              </a:tr>
              <a:tr h="370840">
                <a:tc>
                  <a:txBody>
                    <a:bodyPr/>
                    <a:lstStyle/>
                    <a:p>
                      <a:pPr algn="ctr" latinLnBrk="1"/>
                      <a:r>
                        <a:rPr lang="ko-KR" altLang="en-US" sz="1600" dirty="0">
                          <a:solidFill>
                            <a:schemeClr val="bg1">
                              <a:lumMod val="85000"/>
                            </a:schemeClr>
                          </a:solidFill>
                        </a:rPr>
                        <a:t>비대칭키 암호</a:t>
                      </a:r>
                    </a:p>
                  </a:txBody>
                  <a:tcPr/>
                </a:tc>
                <a:tc>
                  <a:txBody>
                    <a:bodyPr/>
                    <a:lstStyle/>
                    <a:p>
                      <a:pPr algn="ctr" latinLnBrk="1"/>
                      <a:r>
                        <a:rPr lang="en-US" altLang="ko-KR" sz="1600" dirty="0">
                          <a:solidFill>
                            <a:schemeClr val="bg1">
                              <a:lumMod val="85000"/>
                            </a:schemeClr>
                          </a:solidFill>
                        </a:rPr>
                        <a:t>ECC 256bit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rPr>
                        <a:t>(secp256k1)</a:t>
                      </a:r>
                      <a:endParaRPr lang="ko-KR" altLang="en-US" sz="1600" dirty="0">
                        <a:solidFill>
                          <a:schemeClr val="bg1">
                            <a:lumMod val="85000"/>
                          </a:schemeClr>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rPr>
                        <a:t>ECC 256bit</a:t>
                      </a:r>
                      <a:endParaRPr lang="ko-KR" altLang="en-US" sz="1600" dirty="0">
                        <a:solidFill>
                          <a:schemeClr val="bg1">
                            <a:lumMod val="85000"/>
                          </a:schemeClr>
                        </a:solidFill>
                      </a:endParaRPr>
                    </a:p>
                    <a:p>
                      <a:pPr algn="ctr" latinLnBrk="1"/>
                      <a:r>
                        <a:rPr lang="en-US" altLang="ko-KR" sz="1600" dirty="0">
                          <a:solidFill>
                            <a:schemeClr val="bg1">
                              <a:lumMod val="85000"/>
                            </a:schemeClr>
                          </a:solidFill>
                        </a:rPr>
                        <a:t>(secp256k1)</a:t>
                      </a:r>
                      <a:endParaRPr lang="ko-KR" altLang="en-US" sz="1600" dirty="0">
                        <a:solidFill>
                          <a:schemeClr val="bg1">
                            <a:lumMod val="85000"/>
                          </a:schemeClr>
                        </a:solidFill>
                      </a:endParaRPr>
                    </a:p>
                  </a:txBody>
                  <a:tcPr/>
                </a:tc>
                <a:extLst>
                  <a:ext uri="{0D108BD9-81ED-4DB2-BD59-A6C34878D82A}">
                    <a16:rowId xmlns:a16="http://schemas.microsoft.com/office/drawing/2014/main" val="3525803001"/>
                  </a:ext>
                </a:extLst>
              </a:tr>
            </a:tbl>
          </a:graphicData>
        </a:graphic>
      </p:graphicFrame>
    </p:spTree>
    <p:extLst>
      <p:ext uri="{BB962C8B-B14F-4D97-AF65-F5344CB8AC3E}">
        <p14:creationId xmlns:p14="http://schemas.microsoft.com/office/powerpoint/2010/main" val="2016305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357E245-EDA7-41E4-926A-D47BDB756A4C}"/>
              </a:ext>
            </a:extLst>
          </p:cNvPr>
          <p:cNvSpPr>
            <a:spLocks noGrp="1"/>
          </p:cNvSpPr>
          <p:nvPr>
            <p:ph idx="1"/>
          </p:nvPr>
        </p:nvSpPr>
        <p:spPr>
          <a:xfrm>
            <a:off x="241299" y="674860"/>
            <a:ext cx="11683999" cy="441021"/>
          </a:xfrm>
        </p:spPr>
        <p:txBody>
          <a:bodyPr/>
          <a:lstStyle/>
          <a:p>
            <a:pPr indent="0" algn="ctr">
              <a:buNone/>
            </a:pPr>
            <a:r>
              <a:rPr lang="ko-KR" altLang="en-US" dirty="0" err="1"/>
              <a:t>사이퍼</a:t>
            </a:r>
            <a:r>
              <a:rPr lang="ko-KR" altLang="en-US" dirty="0"/>
              <a:t> 펑크</a:t>
            </a:r>
          </a:p>
        </p:txBody>
      </p:sp>
      <p:sp>
        <p:nvSpPr>
          <p:cNvPr id="3" name="제목 2">
            <a:extLst>
              <a:ext uri="{FF2B5EF4-FFF2-40B4-BE49-F238E27FC236}">
                <a16:creationId xmlns:a16="http://schemas.microsoft.com/office/drawing/2014/main" id="{FAC2BBC9-58C1-4009-BFEA-B16D08FAE19E}"/>
              </a:ext>
            </a:extLst>
          </p:cNvPr>
          <p:cNvSpPr>
            <a:spLocks noGrp="1"/>
          </p:cNvSpPr>
          <p:nvPr>
            <p:ph type="title"/>
          </p:nvPr>
        </p:nvSpPr>
        <p:spPr/>
        <p:txBody>
          <a:bodyPr/>
          <a:lstStyle/>
          <a:p>
            <a:r>
              <a:rPr lang="ko-KR" altLang="en-US" dirty="0"/>
              <a:t>역사</a:t>
            </a:r>
          </a:p>
        </p:txBody>
      </p:sp>
      <p:pic>
        <p:nvPicPr>
          <p:cNvPr id="9218" name="Picture 2">
            <a:extLst>
              <a:ext uri="{FF2B5EF4-FFF2-40B4-BE49-F238E27FC236}">
                <a16:creationId xmlns:a16="http://schemas.microsoft.com/office/drawing/2014/main" id="{C38B3FC2-B896-4C00-8713-43518BE8D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568" y="3150936"/>
            <a:ext cx="4632444" cy="308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95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r>
              <a:rPr lang="ko-KR" altLang="en-US" dirty="0"/>
              <a:t>원장</a:t>
            </a:r>
            <a:r>
              <a:rPr lang="en-US" altLang="ko-KR" dirty="0"/>
              <a:t>(Ledger)</a:t>
            </a:r>
            <a:r>
              <a:rPr lang="ko-KR" altLang="en-US" dirty="0"/>
              <a:t>이란 주요 거래</a:t>
            </a:r>
            <a:r>
              <a:rPr lang="en-US" altLang="ko-KR" dirty="0"/>
              <a:t>(Transaction)</a:t>
            </a:r>
            <a:r>
              <a:rPr lang="ko-KR" altLang="en-US" dirty="0"/>
              <a:t>를 계정</a:t>
            </a:r>
            <a:r>
              <a:rPr lang="en-US" altLang="ko-KR" dirty="0"/>
              <a:t>(Account)</a:t>
            </a:r>
            <a:r>
              <a:rPr lang="ko-KR" altLang="en-US" dirty="0"/>
              <a:t>과 잔고별로 모은 장부 문서</a:t>
            </a:r>
            <a:endParaRPr lang="en-US" altLang="ko-KR" dirty="0"/>
          </a:p>
          <a:p>
            <a:r>
              <a:rPr lang="ko-KR" altLang="en-US" dirty="0"/>
              <a:t>원장 이미지</a:t>
            </a:r>
            <a:r>
              <a:rPr lang="en-US" altLang="ko-KR" dirty="0"/>
              <a:t>, </a:t>
            </a:r>
            <a:r>
              <a:rPr lang="ko-KR" altLang="en-US" dirty="0"/>
              <a:t>원장의 한 페이지</a:t>
            </a:r>
            <a:endParaRPr lang="en-US" altLang="ko-KR" dirty="0"/>
          </a:p>
          <a:p>
            <a:pPr lvl="1"/>
            <a:r>
              <a:rPr lang="ko-KR" altLang="en-US" dirty="0" err="1"/>
              <a:t>비트코인의</a:t>
            </a:r>
            <a:r>
              <a:rPr lang="ko-KR" altLang="en-US" dirty="0"/>
              <a:t> 전자 화폐 시스템과 연계하여 설명</a:t>
            </a:r>
            <a:endParaRPr lang="en-US" altLang="ko-KR" dirty="0"/>
          </a:p>
          <a:p>
            <a:pPr lvl="1"/>
            <a:r>
              <a:rPr lang="en-US" altLang="ko-KR" dirty="0"/>
              <a:t>Blockchain</a:t>
            </a:r>
            <a:r>
              <a:rPr lang="ko-KR" altLang="en-US" dirty="0"/>
              <a:t>을 </a:t>
            </a:r>
            <a:r>
              <a:rPr lang="en-US" altLang="ko-KR" dirty="0"/>
              <a:t>Ledger</a:t>
            </a:r>
            <a:r>
              <a:rPr lang="ko-KR" altLang="en-US" dirty="0"/>
              <a:t>라고 불리는 이유</a:t>
            </a:r>
            <a:endParaRPr lang="en-US" altLang="ko-KR" dirty="0"/>
          </a:p>
          <a:p>
            <a:r>
              <a:rPr lang="ko-KR" altLang="en-US" dirty="0"/>
              <a:t>트랜잭션 </a:t>
            </a:r>
            <a:r>
              <a:rPr lang="en-US" altLang="ko-KR" dirty="0"/>
              <a:t>= </a:t>
            </a:r>
            <a:r>
              <a:rPr lang="ko-KR" altLang="en-US" dirty="0"/>
              <a:t>거래 한 건</a:t>
            </a:r>
            <a:r>
              <a:rPr lang="en-US" altLang="ko-KR" dirty="0"/>
              <a:t>(transaction)</a:t>
            </a:r>
          </a:p>
          <a:p>
            <a:r>
              <a:rPr lang="ko-KR" altLang="en-US" dirty="0"/>
              <a:t>블록</a:t>
            </a:r>
            <a:r>
              <a:rPr lang="en-US" altLang="ko-KR" dirty="0"/>
              <a:t>(block)</a:t>
            </a:r>
            <a:r>
              <a:rPr lang="ko-KR" altLang="en-US" dirty="0"/>
              <a:t> </a:t>
            </a:r>
            <a:r>
              <a:rPr lang="en-US" altLang="ko-KR" dirty="0"/>
              <a:t>= </a:t>
            </a:r>
            <a:r>
              <a:rPr lang="ko-KR" altLang="en-US" dirty="0"/>
              <a:t>한 페이지</a:t>
            </a:r>
            <a:r>
              <a:rPr lang="en-US" altLang="ko-KR" dirty="0"/>
              <a:t>(page)</a:t>
            </a:r>
          </a:p>
          <a:p>
            <a:r>
              <a:rPr lang="ko-KR" altLang="en-US" dirty="0"/>
              <a:t>블록체인</a:t>
            </a:r>
            <a:r>
              <a:rPr lang="en-US" altLang="ko-KR" dirty="0"/>
              <a:t>(blockchain)</a:t>
            </a:r>
            <a:r>
              <a:rPr lang="ko-KR" altLang="en-US" dirty="0"/>
              <a:t> </a:t>
            </a:r>
            <a:r>
              <a:rPr lang="en-US" altLang="ko-KR" dirty="0"/>
              <a:t>= </a:t>
            </a:r>
            <a:r>
              <a:rPr lang="ko-KR" altLang="en-US" dirty="0"/>
              <a:t>원장</a:t>
            </a:r>
            <a:r>
              <a:rPr lang="en-US" altLang="ko-KR" dirty="0"/>
              <a:t>(ledger)</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ko-KR" altLang="en-US" dirty="0"/>
              <a:t>전통적인 원장</a:t>
            </a:r>
            <a:r>
              <a:rPr lang="en-US" altLang="ko-KR" dirty="0"/>
              <a:t>(Ledger)</a:t>
            </a:r>
            <a:endParaRPr lang="ko-KR" altLang="en-US" dirty="0"/>
          </a:p>
        </p:txBody>
      </p:sp>
    </p:spTree>
    <p:extLst>
      <p:ext uri="{BB962C8B-B14F-4D97-AF65-F5344CB8AC3E}">
        <p14:creationId xmlns:p14="http://schemas.microsoft.com/office/powerpoint/2010/main" val="374977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r>
              <a:rPr lang="ko-KR" altLang="en-US" dirty="0"/>
              <a:t>트랜잭션</a:t>
            </a:r>
            <a:r>
              <a:rPr lang="en-US" altLang="ko-KR" dirty="0"/>
              <a:t>(transaction, </a:t>
            </a:r>
            <a:r>
              <a:rPr lang="en-US" altLang="ko-KR" dirty="0" err="1"/>
              <a:t>tx</a:t>
            </a:r>
            <a:r>
              <a:rPr lang="en-US" altLang="ko-KR" dirty="0"/>
              <a:t>)</a:t>
            </a:r>
            <a:r>
              <a:rPr lang="ko-KR" altLang="en-US" dirty="0"/>
              <a:t> </a:t>
            </a:r>
            <a:r>
              <a:rPr lang="en-US" altLang="ko-KR" dirty="0"/>
              <a:t>: </a:t>
            </a:r>
            <a:r>
              <a:rPr lang="ko-KR" altLang="en-US" dirty="0"/>
              <a:t>거래 한 건</a:t>
            </a:r>
            <a:endParaRPr lang="en-US" altLang="ko-KR" dirty="0"/>
          </a:p>
          <a:p>
            <a:pPr lvl="1">
              <a:lnSpc>
                <a:spcPct val="130000"/>
              </a:lnSpc>
            </a:pPr>
            <a:r>
              <a:rPr lang="en-US" altLang="ko-KR" dirty="0"/>
              <a:t>A</a:t>
            </a:r>
            <a:r>
              <a:rPr lang="ko-KR" altLang="en-US" dirty="0"/>
              <a:t>가 </a:t>
            </a:r>
            <a:r>
              <a:rPr lang="en-US" altLang="ko-KR" dirty="0"/>
              <a:t>B</a:t>
            </a:r>
            <a:r>
              <a:rPr lang="ko-KR" altLang="en-US" dirty="0"/>
              <a:t>에게 </a:t>
            </a:r>
            <a:r>
              <a:rPr lang="en-US" altLang="ko-KR" dirty="0"/>
              <a:t>100 </a:t>
            </a:r>
            <a:r>
              <a:rPr lang="ko-KR" altLang="en-US" dirty="0" err="1"/>
              <a:t>비트코인</a:t>
            </a:r>
            <a:r>
              <a:rPr lang="ko-KR" altLang="en-US" dirty="0"/>
              <a:t> 이체</a:t>
            </a:r>
            <a:endParaRPr lang="en-US" altLang="ko-KR" dirty="0"/>
          </a:p>
          <a:p>
            <a:pPr lvl="1">
              <a:lnSpc>
                <a:spcPct val="130000"/>
              </a:lnSpc>
            </a:pPr>
            <a:r>
              <a:rPr lang="en-US" altLang="ko-KR" dirty="0"/>
              <a:t>B</a:t>
            </a:r>
            <a:r>
              <a:rPr lang="ko-KR" altLang="en-US" dirty="0"/>
              <a:t>가 </a:t>
            </a:r>
            <a:r>
              <a:rPr lang="en-US" altLang="ko-KR" dirty="0"/>
              <a:t>C</a:t>
            </a:r>
            <a:r>
              <a:rPr lang="ko-KR" altLang="en-US" dirty="0"/>
              <a:t>에게 </a:t>
            </a:r>
            <a:r>
              <a:rPr lang="en-US" altLang="ko-KR" dirty="0"/>
              <a:t>200 </a:t>
            </a:r>
            <a:r>
              <a:rPr lang="ko-KR" altLang="en-US" dirty="0" err="1"/>
              <a:t>비트코인</a:t>
            </a:r>
            <a:r>
              <a:rPr lang="ko-KR" altLang="en-US" dirty="0"/>
              <a:t> 이체</a:t>
            </a:r>
            <a:endParaRPr lang="en-US" altLang="ko-KR" sz="100" dirty="0"/>
          </a:p>
          <a:p>
            <a:endParaRPr lang="en-US" altLang="ko-KR" dirty="0"/>
          </a:p>
          <a:p>
            <a:r>
              <a:rPr lang="ko-KR" altLang="en-US" dirty="0"/>
              <a:t>블록 </a:t>
            </a:r>
            <a:r>
              <a:rPr lang="en-US" altLang="ko-KR" dirty="0"/>
              <a:t>: </a:t>
            </a:r>
            <a:r>
              <a:rPr lang="ko-KR" altLang="en-US" dirty="0"/>
              <a:t>트랜잭션의 묶음</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endParaRPr lang="en-US" altLang="ko-KR" dirty="0"/>
          </a:p>
          <a:p>
            <a:r>
              <a:rPr lang="ko-KR" altLang="en-US" dirty="0"/>
              <a:t>블록체인 </a:t>
            </a:r>
            <a:r>
              <a:rPr lang="en-US" altLang="ko-KR" dirty="0"/>
              <a:t>: </a:t>
            </a:r>
            <a:r>
              <a:rPr lang="ko-KR" altLang="en-US" dirty="0"/>
              <a:t>블록의 묶음</a:t>
            </a:r>
            <a:endParaRPr lang="en-US" altLang="ko-KR"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81262" y="2672723"/>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261098" y="2672723"/>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2684347055"/>
              </p:ext>
            </p:extLst>
          </p:nvPr>
        </p:nvGraphicFramePr>
        <p:xfrm>
          <a:off x="599596" y="3042055"/>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3492594" y="1062007"/>
            <a:ext cx="1819088"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3492594" y="1400039"/>
            <a:ext cx="1814279"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481262" y="48533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165720" y="48533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612176478"/>
              </p:ext>
            </p:extLst>
          </p:nvPr>
        </p:nvGraphicFramePr>
        <p:xfrm>
          <a:off x="599596" y="52226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482497" y="4852234"/>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166955" y="4852234"/>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2317567147"/>
              </p:ext>
            </p:extLst>
          </p:nvPr>
        </p:nvGraphicFramePr>
        <p:xfrm>
          <a:off x="3600831" y="5221566"/>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483732" y="4852234"/>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168190" y="4852234"/>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150373594"/>
              </p:ext>
            </p:extLst>
          </p:nvPr>
        </p:nvGraphicFramePr>
        <p:xfrm>
          <a:off x="6602066" y="5221566"/>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736325" y="5409984"/>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737560" y="5409984"/>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962527" y="5999249"/>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dirty="0"/>
              <a:t>블록은 트랜잭션</a:t>
            </a:r>
            <a:r>
              <a:rPr lang="en-US" altLang="ko-KR" dirty="0"/>
              <a:t>(</a:t>
            </a:r>
            <a:r>
              <a:rPr lang="ko-KR" altLang="en-US" dirty="0"/>
              <a:t>거래</a:t>
            </a:r>
            <a:r>
              <a:rPr lang="en-US" altLang="ko-KR" dirty="0"/>
              <a:t>)</a:t>
            </a:r>
            <a:r>
              <a:rPr lang="ko-KR" altLang="en-US" dirty="0"/>
              <a:t>의 묶음</a:t>
            </a:r>
            <a:endParaRPr lang="en-US" altLang="ko-KR" dirty="0"/>
          </a:p>
          <a:p>
            <a:r>
              <a:rPr lang="ko-KR" altLang="en-US" dirty="0" err="1"/>
              <a:t>머클</a:t>
            </a:r>
            <a:r>
              <a:rPr lang="ko-KR" altLang="en-US" dirty="0"/>
              <a:t> 트리</a:t>
            </a:r>
            <a:r>
              <a:rPr lang="en-US" altLang="ko-KR" dirty="0"/>
              <a:t>(Merkle tree)</a:t>
            </a:r>
            <a:r>
              <a:rPr lang="ko-KR" altLang="en-US" dirty="0"/>
              <a:t> </a:t>
            </a:r>
            <a:r>
              <a:rPr lang="en-US" altLang="ko-KR" dirty="0"/>
              <a:t>[</a:t>
            </a:r>
            <a:r>
              <a:rPr lang="ko-KR" altLang="en-US" dirty="0"/>
              <a:t>해시 트리</a:t>
            </a:r>
            <a:r>
              <a:rPr lang="en-US" altLang="ko-KR" dirty="0"/>
              <a:t>(Hash tree)]</a:t>
            </a:r>
          </a:p>
          <a:p>
            <a:pPr lvl="1"/>
            <a:r>
              <a:rPr lang="ko-KR" altLang="en-US" dirty="0"/>
              <a:t>데이터 공간 절약</a:t>
            </a:r>
            <a:endParaRPr lang="en-US" altLang="ko-KR" dirty="0"/>
          </a:p>
          <a:p>
            <a:pPr lvl="1"/>
            <a:r>
              <a:rPr lang="ko-KR" altLang="en-US" dirty="0"/>
              <a:t>블록에 포함된 내역을 트리 형태로 요약한 것</a:t>
            </a:r>
            <a:endParaRPr lang="en-US" altLang="ko-KR" dirty="0"/>
          </a:p>
          <a:p>
            <a:pPr lvl="1"/>
            <a:r>
              <a:rPr lang="en-US" altLang="ko-KR" dirty="0"/>
              <a:t>leaf(</a:t>
            </a:r>
            <a:r>
              <a:rPr lang="ko-KR" altLang="en-US" dirty="0"/>
              <a:t>잎</a:t>
            </a:r>
            <a:r>
              <a:rPr lang="en-US" altLang="ko-KR" dirty="0"/>
              <a:t>) </a:t>
            </a:r>
            <a:r>
              <a:rPr lang="ko-KR" altLang="en-US" dirty="0"/>
              <a:t>가 아닌 모든 노드가 자식 노드들의 해시로 구성된 트리</a:t>
            </a:r>
            <a:endParaRPr lang="en-US" altLang="ko-KR" dirty="0"/>
          </a:p>
          <a:p>
            <a:pPr lvl="1"/>
            <a:r>
              <a:rPr lang="en-US" altLang="ko-KR" dirty="0"/>
              <a:t>1979</a:t>
            </a:r>
            <a:r>
              <a:rPr lang="ko-KR" altLang="en-US" dirty="0"/>
              <a:t>년 </a:t>
            </a:r>
            <a:r>
              <a:rPr lang="ko-KR" altLang="en-US" dirty="0" err="1"/>
              <a:t>랄프</a:t>
            </a:r>
            <a:r>
              <a:rPr lang="ko-KR" altLang="en-US" dirty="0"/>
              <a:t> </a:t>
            </a:r>
            <a:r>
              <a:rPr lang="ko-KR" altLang="en-US" dirty="0" err="1"/>
              <a:t>머클</a:t>
            </a:r>
            <a:r>
              <a:rPr lang="en-US" altLang="ko-KR" dirty="0"/>
              <a:t>(Ralph Merkle)</a:t>
            </a:r>
            <a:r>
              <a:rPr lang="ko-KR" altLang="en-US" dirty="0"/>
              <a:t>이 개발</a:t>
            </a:r>
            <a:endParaRPr lang="en-US" altLang="ko-KR" dirty="0"/>
          </a:p>
          <a:p>
            <a:pPr lvl="1"/>
            <a:r>
              <a:rPr lang="ko-KR" altLang="en-US" dirty="0" err="1"/>
              <a:t>비트코인</a:t>
            </a:r>
            <a:r>
              <a:rPr lang="en-US" altLang="ko-KR" dirty="0"/>
              <a:t> : </a:t>
            </a:r>
            <a:r>
              <a:rPr lang="ko-KR" altLang="en-US" dirty="0"/>
              <a:t>바이너리 </a:t>
            </a:r>
            <a:r>
              <a:rPr lang="ko-KR" altLang="en-US" dirty="0" err="1"/>
              <a:t>머클</a:t>
            </a:r>
            <a:r>
              <a:rPr lang="ko-KR" altLang="en-US" dirty="0"/>
              <a:t> 트리 </a:t>
            </a:r>
            <a:r>
              <a:rPr lang="en-US" altLang="ko-KR" dirty="0"/>
              <a:t>(</a:t>
            </a:r>
            <a:r>
              <a:rPr lang="ko-KR" altLang="en-US" dirty="0"/>
              <a:t>자식 노드 </a:t>
            </a:r>
            <a:r>
              <a:rPr lang="en-US" altLang="ko-KR" dirty="0"/>
              <a:t>2</a:t>
            </a:r>
            <a:r>
              <a:rPr lang="ko-KR" altLang="en-US" dirty="0"/>
              <a:t>개</a:t>
            </a:r>
            <a:r>
              <a:rPr lang="en-US" altLang="ko-KR"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a:t>
            </a:r>
          </a:p>
        </p:txBody>
      </p:sp>
      <p:sp>
        <p:nvSpPr>
          <p:cNvPr id="4" name="직사각형 3">
            <a:extLst>
              <a:ext uri="{FF2B5EF4-FFF2-40B4-BE49-F238E27FC236}">
                <a16:creationId xmlns:a16="http://schemas.microsoft.com/office/drawing/2014/main" id="{26689AD6-0013-4A49-B03B-EE1F829AE7A5}"/>
              </a:ext>
            </a:extLst>
          </p:cNvPr>
          <p:cNvSpPr/>
          <p:nvPr/>
        </p:nvSpPr>
        <p:spPr>
          <a:xfrm>
            <a:off x="246586" y="3265392"/>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265392"/>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762069539"/>
              </p:ext>
            </p:extLst>
          </p:nvPr>
        </p:nvGraphicFramePr>
        <p:xfrm>
          <a:off x="364920" y="3634724"/>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262378" y="5193022"/>
            <a:ext cx="1343879" cy="995055"/>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바이너리 </a:t>
            </a:r>
            <a:r>
              <a:rPr lang="ko-KR" altLang="en-US" dirty="0" err="1"/>
              <a:t>머클</a:t>
            </a:r>
            <a:r>
              <a:rPr lang="ko-KR" altLang="en-US" dirty="0"/>
              <a:t> 트리</a:t>
            </a:r>
            <a:r>
              <a:rPr lang="en-US" altLang="ko-KR" dirty="0"/>
              <a:t>(Merkle tree)</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err="1"/>
              <a:t>머클</a:t>
            </a:r>
            <a:r>
              <a:rPr lang="ko-KR" altLang="en-US" dirty="0"/>
              <a:t> 증명 </a:t>
            </a:r>
            <a:r>
              <a:rPr lang="en-US" altLang="ko-KR" dirty="0"/>
              <a:t>(Merkle Proof) [ </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60E218-7B25-4C1C-BAE4-BEF8DD99C52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60D20A5A-38F0-4005-AA02-ABB19FE12770}"/>
              </a:ext>
            </a:extLst>
          </p:cNvPr>
          <p:cNvSpPr>
            <a:spLocks noGrp="1"/>
          </p:cNvSpPr>
          <p:nvPr>
            <p:ph type="title"/>
          </p:nvPr>
        </p:nvSpPr>
        <p:spPr/>
        <p:txBody>
          <a:bodyPr/>
          <a:lstStyle/>
          <a:p>
            <a:r>
              <a:rPr lang="ko-KR" altLang="en-US" dirty="0" err="1"/>
              <a:t>머클</a:t>
            </a:r>
            <a:r>
              <a:rPr lang="ko-KR" altLang="en-US" dirty="0"/>
              <a:t> 트리와 라이트 노드</a:t>
            </a:r>
          </a:p>
        </p:txBody>
      </p:sp>
    </p:spTree>
    <p:extLst>
      <p:ext uri="{BB962C8B-B14F-4D97-AF65-F5344CB8AC3E}">
        <p14:creationId xmlns:p14="http://schemas.microsoft.com/office/powerpoint/2010/main" val="386590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dirty="0"/>
              <a:t>블록 헤더</a:t>
            </a:r>
            <a:r>
              <a:rPr lang="en-US" altLang="ko-KR" dirty="0"/>
              <a:t>(Header)</a:t>
            </a:r>
          </a:p>
          <a:p>
            <a:pPr lvl="1"/>
            <a:r>
              <a:rPr lang="ko-KR" altLang="en-US" dirty="0"/>
              <a:t>타임스탬프 </a:t>
            </a:r>
            <a:r>
              <a:rPr lang="en-US" altLang="ko-KR" dirty="0"/>
              <a:t>(Timestamp) : </a:t>
            </a:r>
            <a:r>
              <a:rPr lang="ko-KR" altLang="en-US" dirty="0"/>
              <a:t>블록 생성 시간 </a:t>
            </a:r>
            <a:r>
              <a:rPr lang="en-US" altLang="ko-KR" dirty="0"/>
              <a:t>(= </a:t>
            </a:r>
            <a:r>
              <a:rPr lang="ko-KR" altLang="en-US" dirty="0"/>
              <a:t>트랜잭션 생성 시간</a:t>
            </a:r>
            <a:r>
              <a:rPr lang="en-US" altLang="ko-KR" dirty="0"/>
              <a:t>)</a:t>
            </a:r>
          </a:p>
          <a:p>
            <a:pPr lvl="1"/>
            <a:r>
              <a:rPr lang="ko-KR" altLang="en-US" dirty="0" err="1"/>
              <a:t>머클</a:t>
            </a:r>
            <a:r>
              <a:rPr lang="ko-KR" altLang="en-US" dirty="0"/>
              <a:t> 루트 </a:t>
            </a:r>
            <a:r>
              <a:rPr lang="en-US" altLang="ko-KR" dirty="0"/>
              <a:t>(Merkle Root) : </a:t>
            </a:r>
            <a:r>
              <a:rPr lang="ko-KR" altLang="en-US" dirty="0"/>
              <a:t>트랜잭션 목록 </a:t>
            </a:r>
            <a:r>
              <a:rPr lang="ko-KR" altLang="en-US" dirty="0" err="1"/>
              <a:t>머클</a:t>
            </a:r>
            <a:r>
              <a:rPr lang="ko-KR" altLang="en-US" dirty="0"/>
              <a:t> 트리의 </a:t>
            </a:r>
            <a:r>
              <a:rPr lang="ko-KR" altLang="en-US" dirty="0" err="1"/>
              <a:t>머클</a:t>
            </a:r>
            <a:r>
              <a:rPr lang="ko-KR" altLang="en-US" dirty="0"/>
              <a:t> 루트</a:t>
            </a:r>
            <a:endParaRPr lang="en-US" altLang="ko-KR" dirty="0"/>
          </a:p>
          <a:p>
            <a:pPr lvl="1"/>
            <a:r>
              <a:rPr lang="ko-KR" altLang="en-US" dirty="0"/>
              <a:t>이전 블록 해시 </a:t>
            </a:r>
            <a:r>
              <a:rPr lang="en-US" altLang="ko-KR" dirty="0"/>
              <a:t>(Previous Block Hash)</a:t>
            </a:r>
            <a:r>
              <a:rPr lang="ko-KR" altLang="en-US" dirty="0"/>
              <a:t> </a:t>
            </a:r>
            <a:endParaRPr lang="en-US" altLang="ko-KR" dirty="0"/>
          </a:p>
          <a:p>
            <a:pPr lvl="1"/>
            <a:r>
              <a:rPr lang="ko-KR" altLang="en-US" dirty="0"/>
              <a:t>블록 해시 </a:t>
            </a:r>
            <a:r>
              <a:rPr lang="en-US" altLang="ko-KR" dirty="0"/>
              <a:t>(Block</a:t>
            </a:r>
            <a:r>
              <a:rPr lang="ko-KR" altLang="en-US" dirty="0"/>
              <a:t> </a:t>
            </a:r>
            <a:r>
              <a:rPr lang="en-US" altLang="ko-KR" dirty="0"/>
              <a:t>Hash) : Hash (Timestamp + Merkle Root + Previous Block Hash)</a:t>
            </a:r>
          </a:p>
          <a:p>
            <a:pPr lvl="1"/>
            <a:r>
              <a:rPr lang="ko-KR" altLang="en-US" dirty="0" err="1"/>
              <a:t>논스</a:t>
            </a:r>
            <a:r>
              <a:rPr lang="ko-KR" altLang="en-US" dirty="0"/>
              <a:t> </a:t>
            </a:r>
            <a:r>
              <a:rPr lang="en-US" altLang="ko-KR" dirty="0"/>
              <a:t>(Nonce) : </a:t>
            </a:r>
            <a:r>
              <a:rPr lang="ko-KR" altLang="en-US" dirty="0"/>
              <a:t>임의의 값 </a:t>
            </a:r>
            <a:r>
              <a:rPr lang="en-US" altLang="ko-KR" dirty="0"/>
              <a:t>(</a:t>
            </a:r>
            <a:r>
              <a:rPr lang="ko-KR" altLang="en-US" dirty="0"/>
              <a:t>합의 알고리즘이 </a:t>
            </a:r>
            <a:r>
              <a:rPr lang="en-US" altLang="ko-KR" dirty="0" err="1"/>
              <a:t>PoW</a:t>
            </a:r>
            <a:r>
              <a:rPr lang="en-US" altLang="ko-KR" dirty="0"/>
              <a:t> [Proof of Work, </a:t>
            </a:r>
            <a:r>
              <a:rPr lang="ko-KR" altLang="en-US" dirty="0"/>
              <a:t>작업 증명</a:t>
            </a:r>
            <a:r>
              <a:rPr lang="en-US" altLang="ko-KR" dirty="0"/>
              <a:t>]</a:t>
            </a:r>
            <a:r>
              <a:rPr lang="ko-KR" altLang="en-US" dirty="0"/>
              <a:t>인 경우 퍼즐 정답</a:t>
            </a:r>
            <a:r>
              <a:rPr lang="en-US" altLang="ko-KR" dirty="0"/>
              <a:t>)</a:t>
            </a:r>
          </a:p>
          <a:p>
            <a:pPr lvl="1"/>
            <a:r>
              <a:rPr lang="ko-KR" altLang="en-US" dirty="0"/>
              <a:t>난이도 </a:t>
            </a:r>
            <a:r>
              <a:rPr lang="en-US" altLang="ko-KR" dirty="0"/>
              <a:t>(Difficulty) : </a:t>
            </a:r>
            <a:r>
              <a:rPr lang="ko-KR" altLang="en-US" dirty="0"/>
              <a:t>퍼즐 난이도</a:t>
            </a:r>
            <a:endParaRPr lang="en-US" altLang="ko-KR" dirty="0"/>
          </a:p>
          <a:p>
            <a:endParaRPr lang="en-US" altLang="ko-KR" dirty="0"/>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2745086254"/>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1077447099"/>
              </p:ext>
            </p:extLst>
          </p:nvPr>
        </p:nvGraphicFramePr>
        <p:xfrm>
          <a:off x="1839617"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tcPr>
                </a:tc>
                <a:extLst>
                  <a:ext uri="{0D108BD9-81ED-4DB2-BD59-A6C34878D82A}">
                    <a16:rowId xmlns:a16="http://schemas.microsoft.com/office/drawing/2014/main" val="2399705751"/>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138174447"/>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3529634005"/>
              </p:ext>
            </p:extLst>
          </p:nvPr>
        </p:nvGraphicFramePr>
        <p:xfrm>
          <a:off x="5080324"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22939598"/>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2543118661"/>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200528117"/>
              </p:ext>
            </p:extLst>
          </p:nvPr>
        </p:nvGraphicFramePr>
        <p:xfrm>
          <a:off x="8326476"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454982780"/>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dirty="0"/>
              <a:t>타임스탬프 </a:t>
            </a:r>
            <a:r>
              <a:rPr lang="en-US" altLang="ko-KR" dirty="0"/>
              <a:t>(Timestamp) - </a:t>
            </a:r>
            <a:r>
              <a:rPr lang="en-US" altLang="ko-KR" sz="1400" dirty="0"/>
              <a:t>'</a:t>
            </a:r>
            <a:r>
              <a:rPr lang="ko-KR" altLang="en-US" sz="1400" dirty="0"/>
              <a:t>시간</a:t>
            </a:r>
            <a:r>
              <a:rPr lang="en-US" altLang="ko-KR" sz="1400" dirty="0"/>
              <a:t>(time)' + '</a:t>
            </a:r>
            <a:r>
              <a:rPr lang="ko-KR" altLang="en-US" sz="1400" dirty="0"/>
              <a:t>도장을 찍다</a:t>
            </a:r>
            <a:r>
              <a:rPr lang="en-US" altLang="ko-KR" sz="1400" dirty="0"/>
              <a:t>(stamp)' </a:t>
            </a:r>
            <a:r>
              <a:rPr lang="ko-KR" altLang="en-US" sz="1400" dirty="0"/>
              <a:t>의 합성어</a:t>
            </a:r>
            <a:endParaRPr lang="en-US" altLang="ko-KR" sz="1400" dirty="0"/>
          </a:p>
          <a:p>
            <a:pPr lvl="1"/>
            <a:r>
              <a:rPr lang="ko-KR" altLang="en-US" dirty="0"/>
              <a:t>시간 표기방법</a:t>
            </a:r>
            <a:endParaRPr lang="en-US" altLang="ko-KR" dirty="0"/>
          </a:p>
          <a:p>
            <a:pPr lvl="1"/>
            <a:r>
              <a:rPr lang="en-US" altLang="ko-KR" dirty="0"/>
              <a:t>1970-01-01</a:t>
            </a:r>
            <a:r>
              <a:rPr lang="ko-KR" altLang="en-US" dirty="0"/>
              <a:t> </a:t>
            </a:r>
            <a:r>
              <a:rPr lang="en-US" altLang="ko-KR" dirty="0"/>
              <a:t>00:00:00.000 </a:t>
            </a:r>
            <a:r>
              <a:rPr lang="ko-KR" altLang="en-US" dirty="0"/>
              <a:t>을 </a:t>
            </a:r>
            <a:r>
              <a:rPr lang="en-US" altLang="ko-KR" dirty="0"/>
              <a:t>0</a:t>
            </a:r>
            <a:r>
              <a:rPr lang="ko-KR" altLang="en-US" dirty="0"/>
              <a:t>으로 시작해서 초</a:t>
            </a:r>
            <a:r>
              <a:rPr lang="en-US" altLang="ko-KR" dirty="0"/>
              <a:t>(second) </a:t>
            </a:r>
            <a:r>
              <a:rPr lang="ko-KR" altLang="en-US" dirty="0"/>
              <a:t>또는 </a:t>
            </a:r>
            <a:r>
              <a:rPr lang="ko-KR" altLang="en-US" dirty="0" err="1"/>
              <a:t>밀리초</a:t>
            </a:r>
            <a:r>
              <a:rPr lang="en-US" altLang="ko-KR" dirty="0"/>
              <a:t>(millisecond) </a:t>
            </a:r>
            <a:r>
              <a:rPr lang="ko-KR" altLang="en-US" dirty="0"/>
              <a:t>로 표시 </a:t>
            </a:r>
            <a:r>
              <a:rPr lang="en-US" altLang="ko-KR" dirty="0"/>
              <a:t>(1s = 1000ms)</a:t>
            </a:r>
          </a:p>
          <a:p>
            <a:pPr lvl="2"/>
            <a:r>
              <a:rPr lang="ko-KR" altLang="en-US" dirty="0"/>
              <a:t>초 </a:t>
            </a:r>
            <a:r>
              <a:rPr lang="en-US" altLang="ko-KR" dirty="0"/>
              <a:t>(s)</a:t>
            </a:r>
            <a:r>
              <a:rPr lang="ko-KR" altLang="en-US" dirty="0"/>
              <a:t> 기준 </a:t>
            </a:r>
            <a:r>
              <a:rPr lang="en-US" altLang="ko-KR" dirty="0"/>
              <a:t>: 1 = 1970-01-01</a:t>
            </a:r>
            <a:r>
              <a:rPr lang="ko-KR" altLang="en-US" dirty="0"/>
              <a:t> </a:t>
            </a:r>
            <a:r>
              <a:rPr lang="en-US" altLang="ko-KR" dirty="0"/>
              <a:t>00:00:01</a:t>
            </a:r>
          </a:p>
          <a:p>
            <a:pPr lvl="2"/>
            <a:r>
              <a:rPr lang="ko-KR" altLang="en-US" dirty="0" err="1"/>
              <a:t>밀리초</a:t>
            </a:r>
            <a:r>
              <a:rPr lang="en-US" altLang="ko-KR" dirty="0"/>
              <a:t>(</a:t>
            </a:r>
            <a:r>
              <a:rPr lang="en-US" altLang="ko-KR" dirty="0" err="1"/>
              <a:t>ms</a:t>
            </a:r>
            <a:r>
              <a:rPr lang="en-US" altLang="ko-KR" dirty="0"/>
              <a:t>) </a:t>
            </a:r>
            <a:r>
              <a:rPr lang="ko-KR" altLang="en-US" dirty="0"/>
              <a:t>기준</a:t>
            </a:r>
            <a:r>
              <a:rPr lang="en-US" altLang="ko-KR" dirty="0"/>
              <a:t> : 1 = 1970-01-01</a:t>
            </a:r>
            <a:r>
              <a:rPr lang="ko-KR" altLang="en-US" dirty="0"/>
              <a:t> </a:t>
            </a:r>
            <a:r>
              <a:rPr lang="en-US" altLang="ko-KR" dirty="0"/>
              <a:t>00:00:00.001</a:t>
            </a:r>
          </a:p>
          <a:p>
            <a:pPr lvl="1"/>
            <a:r>
              <a:rPr lang="ko-KR" altLang="en-US" dirty="0" err="1"/>
              <a:t>비트코인</a:t>
            </a:r>
            <a:r>
              <a:rPr lang="en-US" altLang="ko-KR" dirty="0"/>
              <a:t>, </a:t>
            </a:r>
            <a:r>
              <a:rPr lang="ko-KR" altLang="en-US" dirty="0" err="1"/>
              <a:t>이더리움</a:t>
            </a:r>
            <a:r>
              <a:rPr lang="en-US" altLang="ko-KR" dirty="0"/>
              <a:t> : </a:t>
            </a:r>
            <a:r>
              <a:rPr lang="ko-KR" altLang="en-US" dirty="0"/>
              <a:t>초 단위 사용</a:t>
            </a:r>
            <a:endParaRPr lang="en-US" altLang="ko-KR" dirty="0"/>
          </a:p>
          <a:p>
            <a:r>
              <a:rPr lang="ko-KR" altLang="en-US" dirty="0"/>
              <a:t>블록체인</a:t>
            </a:r>
            <a:endParaRPr lang="en-US" altLang="ko-KR" dirty="0"/>
          </a:p>
          <a:p>
            <a:pPr lvl="1"/>
            <a:r>
              <a:rPr lang="ko-KR" altLang="en-US" dirty="0"/>
              <a:t>블록 생성 </a:t>
            </a:r>
            <a:r>
              <a:rPr lang="en-US" altLang="ko-KR" dirty="0"/>
              <a:t>(</a:t>
            </a:r>
            <a:r>
              <a:rPr lang="ko-KR" altLang="en-US" dirty="0"/>
              <a:t>시작</a:t>
            </a:r>
            <a:r>
              <a:rPr lang="en-US" altLang="ko-KR" dirty="0"/>
              <a:t>) </a:t>
            </a:r>
            <a:r>
              <a:rPr lang="ko-KR" altLang="en-US" dirty="0"/>
              <a:t>시간</a:t>
            </a:r>
            <a:endParaRPr lang="en-US" altLang="ko-KR" dirty="0"/>
          </a:p>
          <a:p>
            <a:pPr lvl="2"/>
            <a:r>
              <a:rPr lang="ko-KR" altLang="en-US" dirty="0"/>
              <a:t>트랜잭션 존재 시간</a:t>
            </a:r>
            <a:r>
              <a:rPr lang="en-US" altLang="ko-KR" dirty="0"/>
              <a:t> : </a:t>
            </a:r>
            <a:r>
              <a:rPr lang="ko-KR" altLang="en-US" dirty="0"/>
              <a:t>실제 트랜잭션 실행 시간과 다른 문제 존재</a:t>
            </a:r>
            <a:endParaRPr lang="en-US" altLang="ko-KR" dirty="0"/>
          </a:p>
          <a:p>
            <a:pPr lvl="1"/>
            <a:r>
              <a:rPr lang="ko-KR" altLang="en-US" dirty="0"/>
              <a:t>블록의 순서 정의</a:t>
            </a:r>
            <a:endParaRPr lang="en-US" altLang="ko-KR" dirty="0"/>
          </a:p>
          <a:p>
            <a:pPr lvl="2"/>
            <a:r>
              <a:rPr lang="ko-KR" altLang="en-US" dirty="0"/>
              <a:t>새 블록은 이전 블록보다 항상 미래</a:t>
            </a:r>
            <a:endParaRPr lang="en-US" altLang="ko-KR" dirty="0"/>
          </a:p>
          <a:p>
            <a:pPr lvl="1"/>
            <a:r>
              <a:rPr lang="ko-KR" altLang="en-US" dirty="0"/>
              <a:t>존재 증명 </a:t>
            </a:r>
            <a:r>
              <a:rPr lang="en-US" altLang="ko-KR" dirty="0"/>
              <a:t>: </a:t>
            </a:r>
            <a:r>
              <a:rPr lang="ko-KR" altLang="en-US" dirty="0"/>
              <a:t>데이터가 특정 시점에 존재하고 있었다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372088997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3109777893"/>
              </p:ext>
            </p:extLst>
          </p:nvPr>
        </p:nvGraphicFramePr>
        <p:xfrm>
          <a:off x="6147587"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60871960"/>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116197024"/>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3354087125"/>
              </p:ext>
            </p:extLst>
          </p:nvPr>
        </p:nvGraphicFramePr>
        <p:xfrm>
          <a:off x="9388294"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1652287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926941"/>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err="1"/>
              <a:t>머클</a:t>
            </a:r>
            <a:r>
              <a:rPr lang="ko-KR" altLang="en-US" dirty="0"/>
              <a:t> 루트 </a:t>
            </a:r>
            <a:r>
              <a:rPr lang="en-US" altLang="ko-KR" dirty="0"/>
              <a:t>(Merkle Root)</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021396"/>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021397"/>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439207821"/>
              </p:ext>
            </p:extLst>
          </p:nvPr>
        </p:nvGraphicFramePr>
        <p:xfrm>
          <a:off x="2309371" y="488159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563516"/>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382833"/>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707914770"/>
              </p:ext>
            </p:extLst>
          </p:nvPr>
        </p:nvGraphicFramePr>
        <p:xfrm>
          <a:off x="2309371" y="2691493"/>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2977940"/>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4881598"/>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239550"/>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206676"/>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19590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66488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292826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p:bldP spid="31" grpId="0"/>
      <p:bldP spid="32"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t>이전 블록과 관계 형성</a:t>
            </a:r>
            <a:endParaRPr lang="en-US" altLang="ko-KR" dirty="0"/>
          </a:p>
          <a:p>
            <a:pPr lvl="1"/>
            <a:r>
              <a:rPr lang="en-US" altLang="ko-KR" dirty="0">
                <a:solidFill>
                  <a:srgbClr val="00C8EB"/>
                </a:solidFill>
              </a:rPr>
              <a:t>Genesis Block</a:t>
            </a:r>
            <a:r>
              <a:rPr lang="ko-KR" altLang="en-US" dirty="0"/>
              <a:t>의 </a:t>
            </a:r>
            <a:r>
              <a:rPr lang="en-US" altLang="ko-KR" dirty="0"/>
              <a:t>Previous Block Hash: </a:t>
            </a:r>
            <a:r>
              <a:rPr lang="en-US" altLang="ko-KR" b="0" i="0" dirty="0">
                <a:effectLst/>
                <a:latin typeface="Helvetica" panose="020B0604020202020204" pitchFamily="34" charset="0"/>
              </a:rPr>
              <a:t>0x</a:t>
            </a:r>
            <a:r>
              <a:rPr lang="en-US" altLang="ko-KR" b="0" i="0" dirty="0">
                <a:solidFill>
                  <a:srgbClr val="00C8EB"/>
                </a:solidFill>
                <a:effectLst/>
                <a:latin typeface="Helvetica" panose="020B0604020202020204" pitchFamily="34" charset="0"/>
              </a:rPr>
              <a:t>0000000000000000000000000000000000000000000000000000000000000000</a:t>
            </a:r>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a:t>이전 블록 </a:t>
            </a:r>
            <a:r>
              <a:rPr lang="ko-KR" altLang="en-US" dirty="0" err="1"/>
              <a:t>해쉬</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588332"/>
            <a:ext cx="1362874" cy="523220"/>
          </a:xfrm>
          <a:prstGeom prst="rect">
            <a:avLst/>
          </a:prstGeom>
          <a:noFill/>
        </p:spPr>
        <p:txBody>
          <a:bodyPr wrap="none" rtlCol="0">
            <a:spAutoFit/>
          </a:bodyPr>
          <a:lstStyle/>
          <a:p>
            <a:pPr algn="ctr"/>
            <a:r>
              <a:rPr lang="en-US" altLang="ko-KR" sz="1400" b="1" dirty="0">
                <a:solidFill>
                  <a:srgbClr val="00C8EB"/>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3548382741"/>
              </p:ext>
            </p:extLst>
          </p:nvPr>
        </p:nvGraphicFramePr>
        <p:xfrm>
          <a:off x="1846095"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26977166"/>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2242030"/>
              </p:ext>
            </p:extLst>
          </p:nvPr>
        </p:nvGraphicFramePr>
        <p:xfrm>
          <a:off x="5086802"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02897792"/>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941888594"/>
              </p:ext>
            </p:extLst>
          </p:nvPr>
        </p:nvGraphicFramePr>
        <p:xfrm>
          <a:off x="8332954"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447223417"/>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Nonce</a:t>
            </a:r>
            <a:r>
              <a:rPr lang="ko-KR" altLang="en-US" dirty="0"/>
              <a:t> </a:t>
            </a:r>
            <a:r>
              <a:rPr lang="en-US" altLang="ko-KR" dirty="0"/>
              <a:t>+ </a:t>
            </a:r>
            <a:r>
              <a:rPr lang="ko-KR" altLang="en-US" dirty="0"/>
              <a:t>기타 정보</a:t>
            </a:r>
            <a:r>
              <a:rPr lang="en-US" altLang="ko-KR" dirty="0"/>
              <a:t>)</a:t>
            </a:r>
          </a:p>
          <a:p>
            <a:pPr lvl="1"/>
            <a:r>
              <a:rPr lang="ko-KR" altLang="en-US" dirty="0"/>
              <a:t>내용 증명 </a:t>
            </a:r>
            <a:r>
              <a:rPr lang="en-US" altLang="ko-KR" dirty="0"/>
              <a:t>: </a:t>
            </a:r>
            <a:r>
              <a:rPr lang="ko-KR" altLang="en-US" dirty="0"/>
              <a:t>이후 데이터가 변경되지 않았다</a:t>
            </a:r>
            <a:endParaRPr lang="en-US" altLang="ko-KR" dirty="0"/>
          </a:p>
          <a:p>
            <a:pPr lvl="1"/>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a:t>
            </a:r>
            <a:r>
              <a:rPr lang="ko-KR" altLang="en-US" dirty="0"/>
              <a:t>블록 해시</a:t>
            </a:r>
            <a:r>
              <a:rPr lang="en-US" altLang="ko-KR" dirty="0"/>
              <a:t>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62858"/>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6285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1969829743"/>
              </p:ext>
            </p:extLst>
          </p:nvPr>
        </p:nvGraphicFramePr>
        <p:xfrm>
          <a:off x="1846095"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770334"/>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4060186505"/>
              </p:ext>
            </p:extLst>
          </p:nvPr>
        </p:nvGraphicFramePr>
        <p:xfrm>
          <a:off x="1846095"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42625967"/>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332295517"/>
              </p:ext>
            </p:extLst>
          </p:nvPr>
        </p:nvGraphicFramePr>
        <p:xfrm>
          <a:off x="5086802"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3880383306"/>
              </p:ext>
            </p:extLst>
          </p:nvPr>
        </p:nvGraphicFramePr>
        <p:xfrm>
          <a:off x="5086802"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00497464"/>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580398728"/>
              </p:ext>
            </p:extLst>
          </p:nvPr>
        </p:nvGraphicFramePr>
        <p:xfrm>
          <a:off x="8332954"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2650006829"/>
              </p:ext>
            </p:extLst>
          </p:nvPr>
        </p:nvGraphicFramePr>
        <p:xfrm>
          <a:off x="8332954"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619720061"/>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124000"/>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124000"/>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1776010322"/>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769155136"/>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535018729"/>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1712685028"/>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4249491540"/>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4195053498"/>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509229572"/>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1378218574"/>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3F3F3F"/>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3F3F3F"/>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ko-KR" altLang="en-US" dirty="0"/>
              <a:t>분산원장 기술 </a:t>
            </a:r>
            <a:r>
              <a:rPr lang="en-US" altLang="ko-KR" dirty="0"/>
              <a:t>(DTL; Distributed Ledger Technology)</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789042"/>
            <a:ext cx="11314706" cy="4675367"/>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797756"/>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Timestamp Server</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5089921"/>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2216858"/>
            <a:ext cx="4305561" cy="1260000"/>
          </a:xfrm>
          <a:prstGeom prst="rect">
            <a:avLst/>
          </a:prstGeom>
        </p:spPr>
      </p:pic>
    </p:spTree>
    <p:extLst>
      <p:ext uri="{BB962C8B-B14F-4D97-AF65-F5344CB8AC3E}">
        <p14:creationId xmlns:p14="http://schemas.microsoft.com/office/powerpoint/2010/main" val="1405515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995363"/>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94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Timestamp Server</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314923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모델과 상태</a:t>
            </a:r>
            <a:r>
              <a:rPr lang="en-US" altLang="ko-KR" dirty="0"/>
              <a:t>(State)</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ko-KR" altLang="en-US" dirty="0" err="1"/>
              <a:t>비트코인</a:t>
            </a:r>
            <a:r>
              <a:rPr lang="ko-KR" altLang="en-US" dirty="0"/>
              <a:t> </a:t>
            </a:r>
            <a:r>
              <a:rPr lang="en-US" altLang="ko-KR" dirty="0"/>
              <a:t>(</a:t>
            </a:r>
            <a:r>
              <a:rPr lang="ko-KR" altLang="en-US" dirty="0"/>
              <a:t>잔액 조회</a:t>
            </a:r>
            <a:r>
              <a:rPr lang="en-US" altLang="ko-KR" dirty="0"/>
              <a:t>: </a:t>
            </a:r>
            <a:r>
              <a:rPr lang="ko-KR" altLang="en-US" dirty="0"/>
              <a:t>모든 블록의 트랜잭션 조회 필요</a:t>
            </a:r>
            <a:r>
              <a:rPr lang="en-US" altLang="ko-KR" dirty="0"/>
              <a:t>)</a:t>
            </a:r>
          </a:p>
          <a:p>
            <a:endParaRPr lang="en-US" altLang="ko-KR" dirty="0"/>
          </a:p>
          <a:p>
            <a:endParaRPr lang="en-US" altLang="ko-KR" dirty="0"/>
          </a:p>
          <a:p>
            <a:endParaRPr lang="en-US" altLang="ko-KR" dirty="0"/>
          </a:p>
          <a:p>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계정 기반 모델</a:t>
            </a:r>
            <a:endParaRPr lang="en-US" altLang="ko-KR" dirty="0"/>
          </a:p>
          <a:p>
            <a:r>
              <a:rPr lang="ko-KR" altLang="en-US" dirty="0"/>
              <a:t>블록체인 </a:t>
            </a:r>
            <a:r>
              <a:rPr lang="en-US" altLang="ko-KR" dirty="0"/>
              <a:t>+ World State</a:t>
            </a:r>
            <a:r>
              <a:rPr lang="ko-KR" altLang="en-US" dirty="0"/>
              <a:t> </a:t>
            </a:r>
            <a:r>
              <a:rPr lang="en-US" altLang="ko-KR" dirty="0"/>
              <a:t>(Distributed State Machine)</a:t>
            </a:r>
          </a:p>
          <a:p>
            <a:pPr lvl="1"/>
            <a:r>
              <a:rPr lang="ko-KR" altLang="en-US" dirty="0"/>
              <a:t>블록체인 </a:t>
            </a:r>
            <a:r>
              <a:rPr lang="en-US" altLang="ko-KR" dirty="0"/>
              <a:t>: </a:t>
            </a:r>
            <a:r>
              <a:rPr lang="ko-KR" altLang="en-US" dirty="0"/>
              <a:t>상태 탐색 및 검증 정보</a:t>
            </a:r>
            <a:endParaRPr lang="en-US" altLang="ko-KR" dirty="0"/>
          </a:p>
          <a:p>
            <a:pPr lvl="1"/>
            <a:r>
              <a:rPr lang="en-US" altLang="ko-KR" dirty="0"/>
              <a:t>World State : </a:t>
            </a:r>
            <a:r>
              <a:rPr lang="ko-KR" altLang="en-US" dirty="0"/>
              <a:t>계정 상태 목록</a:t>
            </a:r>
            <a:endParaRPr lang="en-US" altLang="ko-KR" dirty="0"/>
          </a:p>
          <a:p>
            <a:r>
              <a:rPr lang="ko-KR" altLang="en-US" dirty="0"/>
              <a:t>이더리움 </a:t>
            </a:r>
            <a:r>
              <a:rPr lang="en-US" altLang="ko-KR" dirty="0"/>
              <a:t>(</a:t>
            </a:r>
            <a:r>
              <a:rPr lang="ko-KR" altLang="en-US" dirty="0"/>
              <a:t>잔액 조회</a:t>
            </a:r>
            <a:r>
              <a:rPr lang="en-US" altLang="ko-KR" dirty="0"/>
              <a:t>: </a:t>
            </a:r>
            <a:r>
              <a:rPr lang="ko-KR" altLang="en-US" dirty="0"/>
              <a:t>계정 상태의 잔액 조회</a:t>
            </a:r>
            <a:r>
              <a:rPr lang="en-US" altLang="ko-KR" dirty="0"/>
              <a:t>)</a:t>
            </a:r>
          </a:p>
        </p:txBody>
      </p:sp>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extLst>
              <p:ext uri="{D42A27DB-BD31-4B8C-83A1-F6EECF244321}">
                <p14:modId xmlns:p14="http://schemas.microsoft.com/office/powerpoint/2010/main" val="2442641062"/>
              </p:ext>
            </p:extLst>
          </p:nvPr>
        </p:nvGraphicFramePr>
        <p:xfrm>
          <a:off x="6703838" y="4491953"/>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extLst>
              <p:ext uri="{D42A27DB-BD31-4B8C-83A1-F6EECF244321}">
                <p14:modId xmlns:p14="http://schemas.microsoft.com/office/powerpoint/2010/main" val="2915887463"/>
              </p:ext>
            </p:extLst>
          </p:nvPr>
        </p:nvGraphicFramePr>
        <p:xfrm>
          <a:off x="9007490" y="4491953"/>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5E47E62-E588-49D8-9185-B6F1DA14F5BB}"/>
              </a:ext>
            </a:extLst>
          </p:cNvPr>
          <p:cNvGrpSpPr/>
          <p:nvPr/>
        </p:nvGrpSpPr>
        <p:grpSpPr>
          <a:xfrm>
            <a:off x="350945" y="3334952"/>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p:cNvCxnSpPr>
          <p:nvPr/>
        </p:nvCxnSpPr>
        <p:spPr>
          <a:xfrm>
            <a:off x="1958272" y="4144683"/>
            <a:ext cx="1312729" cy="1318449"/>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p:cNvCxnSpPr>
          <p:nvPr/>
        </p:nvCxnSpPr>
        <p:spPr>
          <a:xfrm rot="10800000" flipV="1">
            <a:off x="3565272" y="4150964"/>
            <a:ext cx="500618" cy="1318594"/>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32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extLst>
              <p:ext uri="{D42A27DB-BD31-4B8C-83A1-F6EECF244321}">
                <p14:modId xmlns:p14="http://schemas.microsoft.com/office/powerpoint/2010/main" val="4266056811"/>
              </p:ext>
            </p:extLst>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2064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a:t>
            </a:r>
            <a:r>
              <a:rPr lang="en-US" altLang="ko-KR" sz="1600" dirty="0"/>
              <a:t>, </a:t>
            </a:r>
            <a:r>
              <a:rPr lang="ko-KR" altLang="en-US" sz="1600" dirty="0"/>
              <a:t>거래 의사가 있는 두 당사자가 신뢰받는 제 </a:t>
            </a:r>
            <a:r>
              <a:rPr lang="en-US" altLang="ko-KR" sz="1600" dirty="0"/>
              <a:t>3 </a:t>
            </a:r>
            <a:r>
              <a:rPr lang="ko-KR" altLang="en-US" sz="1600" dirty="0"/>
              <a:t>자를 필요로 하지 않고 서로 직접 거래하게 해주는 전자 화폐 시스템이다</a:t>
            </a:r>
            <a:r>
              <a:rPr lang="en-US" altLang="ko-KR" sz="1600" dirty="0"/>
              <a:t>.</a:t>
            </a:r>
          </a:p>
          <a:p>
            <a:pPr indent="0">
              <a:buNone/>
            </a:pPr>
            <a:r>
              <a:rPr lang="en-US" altLang="ko-KR" sz="1600" dirty="0"/>
              <a:t>What is needed is an electronic payment system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a:t>
            </a:r>
            <a:r>
              <a:rPr lang="en-US" altLang="ko-KR" sz="1600" dirty="0"/>
              <a:t>, allowing any two willing parties to transact directly with each other without the need for a trusted third party.</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80CD0E-A430-432E-A3CB-476E1945E4BA}"/>
              </a:ext>
            </a:extLst>
          </p:cNvPr>
          <p:cNvSpPr>
            <a:spLocks noGrp="1"/>
          </p:cNvSpPr>
          <p:nvPr>
            <p:ph idx="1"/>
          </p:nvPr>
        </p:nvSpPr>
        <p:spPr/>
        <p:txBody>
          <a:bodyPr/>
          <a:lstStyle/>
          <a:p>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endParaRPr lang="ko-KR" altLang="en-US" dirty="0"/>
          </a:p>
        </p:txBody>
      </p:sp>
      <p:sp>
        <p:nvSpPr>
          <p:cNvPr id="3" name="제목 2">
            <a:extLst>
              <a:ext uri="{FF2B5EF4-FFF2-40B4-BE49-F238E27FC236}">
                <a16:creationId xmlns:a16="http://schemas.microsoft.com/office/drawing/2014/main" id="{2A8DE42F-DB17-4973-8EF7-E599125360D2}"/>
              </a:ext>
            </a:extLst>
          </p:cNvPr>
          <p:cNvSpPr>
            <a:spLocks noGrp="1"/>
          </p:cNvSpPr>
          <p:nvPr>
            <p:ph type="title"/>
          </p:nvPr>
        </p:nvSpPr>
        <p:spPr/>
        <p:txBody>
          <a:bodyPr/>
          <a:lstStyle/>
          <a:p>
            <a:r>
              <a:rPr lang="ko-KR" altLang="en-US" dirty="0"/>
              <a:t>상태 </a:t>
            </a:r>
            <a:r>
              <a:rPr lang="en-US" altLang="ko-KR" dirty="0"/>
              <a:t>[ </a:t>
            </a:r>
            <a:r>
              <a:rPr lang="ko-KR" altLang="en-US" dirty="0" err="1"/>
              <a:t>이더리움</a:t>
            </a:r>
            <a:r>
              <a:rPr lang="ko-KR" altLang="en-US" dirty="0"/>
              <a:t> </a:t>
            </a:r>
            <a:r>
              <a:rPr lang="en-US" altLang="ko-KR" dirty="0"/>
              <a:t>Account ]</a:t>
            </a:r>
            <a:endParaRPr lang="ko-KR" altLang="en-US" dirty="0"/>
          </a:p>
        </p:txBody>
      </p:sp>
    </p:spTree>
    <p:extLst>
      <p:ext uri="{BB962C8B-B14F-4D97-AF65-F5344CB8AC3E}">
        <p14:creationId xmlns:p14="http://schemas.microsoft.com/office/powerpoint/2010/main" val="3953813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932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75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8065091" y="635709"/>
            <a:ext cx="3885609" cy="2793291"/>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2318450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비트코인</a:t>
            </a:r>
            <a:r>
              <a:rPr lang="ko-KR" altLang="en-US" dirty="0"/>
              <a:t> 트랜잭션 및 블록</a:t>
            </a:r>
          </a:p>
        </p:txBody>
      </p:sp>
    </p:spTree>
    <p:extLst>
      <p:ext uri="{BB962C8B-B14F-4D97-AF65-F5344CB8AC3E}">
        <p14:creationId xmlns:p14="http://schemas.microsoft.com/office/powerpoint/2010/main" val="3700787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이더리움</a:t>
            </a:r>
            <a:r>
              <a:rPr lang="ko-KR" altLang="en-US" dirty="0"/>
              <a:t> 트랜잭션 및 블록</a:t>
            </a:r>
          </a:p>
        </p:txBody>
      </p:sp>
    </p:spTree>
    <p:extLst>
      <p:ext uri="{BB962C8B-B14F-4D97-AF65-F5344CB8AC3E}">
        <p14:creationId xmlns:p14="http://schemas.microsoft.com/office/powerpoint/2010/main" val="4031144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신뢰할 수 없는 분산 환경에서 메시지 전송 및 데이터 상태 공유 방법</a:t>
            </a:r>
            <a:r>
              <a:rPr lang="en-US" altLang="ko-KR" dirty="0"/>
              <a:t>?</a:t>
            </a:r>
          </a:p>
          <a:p>
            <a:r>
              <a:rPr lang="en-US" altLang="ko-KR" dirty="0"/>
              <a:t>Bitcoin mailing list </a:t>
            </a:r>
            <a:r>
              <a:rPr lang="en-US" altLang="ko-KR" sz="1400" dirty="0">
                <a:hlinkClick r:id="rId3"/>
              </a:rPr>
              <a:t>#014847 – James A. Donald</a:t>
            </a:r>
            <a:r>
              <a:rPr lang="en-US" altLang="ko-KR" sz="1400" dirty="0"/>
              <a:t>, 2008-11-13 06:16:31</a:t>
            </a:r>
          </a:p>
          <a:p>
            <a:pPr lvl="1"/>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a:p>
            <a:r>
              <a:rPr lang="ko-KR" altLang="en-US" dirty="0"/>
              <a:t>비잔티움 장군 문제 </a:t>
            </a:r>
            <a:r>
              <a:rPr lang="en-US" altLang="ko-KR" dirty="0"/>
              <a:t>(The Byzantine Generals Problem) – </a:t>
            </a:r>
            <a:r>
              <a:rPr lang="en-US" altLang="ko-KR" sz="1600" dirty="0">
                <a:hlinkClick r:id="rId4"/>
              </a:rPr>
              <a:t>Paper</a:t>
            </a:r>
            <a:endParaRPr lang="en-US" altLang="ko-KR" sz="1600" dirty="0"/>
          </a:p>
          <a:p>
            <a:pPr lvl="1"/>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5"/>
              </a:rPr>
              <a:t>위키백과</a:t>
            </a:r>
            <a:endParaRPr lang="en-US" altLang="ko-KR" sz="1200" dirty="0"/>
          </a:p>
          <a:p>
            <a:pPr lvl="1"/>
            <a:r>
              <a:rPr lang="ko-KR" altLang="en-US" dirty="0"/>
              <a:t>배신자가 존재할 경우에도 합의에 성공하려면 배신자를 포함하여 총 몇 명의 장군이 네트워크에 있어야 할 지를 정하는 것</a:t>
            </a:r>
            <a:endParaRPr lang="en-US" altLang="ko-KR" dirty="0"/>
          </a:p>
          <a:p>
            <a:pPr lvl="1"/>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6"/>
              </a:rPr>
              <a:t>나무위키</a:t>
            </a:r>
            <a:endParaRPr lang="en-US" altLang="ko-KR" sz="1200" dirty="0"/>
          </a:p>
        </p:txBody>
      </p:sp>
    </p:spTree>
    <p:extLst>
      <p:ext uri="{BB962C8B-B14F-4D97-AF65-F5344CB8AC3E}">
        <p14:creationId xmlns:p14="http://schemas.microsoft.com/office/powerpoint/2010/main" val="3912303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비잔티움 장군 문제 </a:t>
            </a:r>
            <a:r>
              <a:rPr lang="en-US" altLang="ko-KR" dirty="0"/>
              <a:t>(The Byzantine Generals Problem)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41299" y="674860"/>
            <a:ext cx="11683999" cy="3119312"/>
          </a:xfrm>
        </p:spPr>
        <p:txBody>
          <a:bodyPr>
            <a:normAutofit fontScale="40000" lnSpcReduction="20000"/>
          </a:bodyPr>
          <a:lstStyle/>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4099457"/>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486702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3822458"/>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4099457"/>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486702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4590026"/>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4366157"/>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4388990"/>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4923560"/>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5201968"/>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flipH="1">
            <a:off x="8103870" y="4925656"/>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a:off x="8162013" y="5253069"/>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4366157"/>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4396360"/>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4587497"/>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525547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4333050"/>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436615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433369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432726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458996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5267161"/>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Tree>
    <p:extLst>
      <p:ext uri="{BB962C8B-B14F-4D97-AF65-F5344CB8AC3E}">
        <p14:creationId xmlns:p14="http://schemas.microsoft.com/office/powerpoint/2010/main" val="2984694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A03874E-D798-4390-8320-6E2D1AFD22C5}"/>
              </a:ext>
            </a:extLst>
          </p:cNvPr>
          <p:cNvSpPr>
            <a:spLocks noGrp="1"/>
          </p:cNvSpPr>
          <p:nvPr>
            <p:ph idx="1"/>
          </p:nvPr>
        </p:nvSpPr>
        <p:spPr/>
        <p:txBody>
          <a:bodyPr/>
          <a:lstStyle/>
          <a:p>
            <a:r>
              <a:rPr lang="ko-KR" altLang="en-US" dirty="0"/>
              <a:t>무신뢰성</a:t>
            </a:r>
            <a:endParaRPr lang="en-US" altLang="ko-KR" dirty="0"/>
          </a:p>
          <a:p>
            <a:r>
              <a:rPr lang="ko-KR" altLang="en-US" dirty="0"/>
              <a:t>확장성</a:t>
            </a:r>
            <a:endParaRPr lang="en-US" altLang="ko-KR" dirty="0"/>
          </a:p>
          <a:p>
            <a:r>
              <a:rPr lang="ko-KR" altLang="en-US" dirty="0" err="1"/>
              <a:t>즉시성</a:t>
            </a:r>
            <a:endParaRPr lang="en-US" altLang="ko-KR" dirty="0"/>
          </a:p>
          <a:p>
            <a:r>
              <a:rPr lang="ko-KR" altLang="en-US" dirty="0"/>
              <a:t>보안성</a:t>
            </a:r>
            <a:endParaRPr lang="en-US" altLang="ko-KR" dirty="0"/>
          </a:p>
          <a:p>
            <a:r>
              <a:rPr lang="ko-KR" altLang="en-US" dirty="0"/>
              <a:t>지속가능성</a:t>
            </a:r>
            <a:endParaRPr lang="en-US" altLang="ko-KR" dirty="0"/>
          </a:p>
          <a:p>
            <a:r>
              <a:rPr lang="ko-KR" altLang="en-US" dirty="0"/>
              <a:t>안정성</a:t>
            </a:r>
          </a:p>
        </p:txBody>
      </p:sp>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Tree>
    <p:extLst>
      <p:ext uri="{BB962C8B-B14F-4D97-AF65-F5344CB8AC3E}">
        <p14:creationId xmlns:p14="http://schemas.microsoft.com/office/powerpoint/2010/main" val="3597676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2852629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전사서명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en-US" altLang="ko-KR" dirty="0"/>
              <a:t>P2P </a:t>
            </a:r>
            <a:r>
              <a:rPr lang="ko-KR" altLang="en-US" dirty="0"/>
              <a:t>토폴로지</a:t>
            </a:r>
            <a:endParaRPr lang="en-US" altLang="ko-KR" dirty="0"/>
          </a:p>
          <a:p>
            <a:r>
              <a:rPr lang="ko-KR" altLang="en-US" dirty="0"/>
              <a:t>그래프</a:t>
            </a:r>
            <a:endParaRPr lang="en-US" altLang="ko-KR" dirty="0"/>
          </a:p>
          <a:p>
            <a:r>
              <a:rPr lang="ko-KR" altLang="en-US" dirty="0"/>
              <a:t>노드</a:t>
            </a:r>
            <a:r>
              <a:rPr lang="en-US" altLang="ko-KR" dirty="0"/>
              <a:t>(Node), </a:t>
            </a:r>
            <a:r>
              <a:rPr lang="ko-KR" altLang="en-US" dirty="0" err="1"/>
              <a:t>엣지</a:t>
            </a:r>
            <a:r>
              <a:rPr lang="en-US" altLang="ko-KR" dirty="0"/>
              <a:t>(Edge)</a:t>
            </a:r>
          </a:p>
          <a:p>
            <a:r>
              <a:rPr lang="ko-KR" altLang="en-US" dirty="0"/>
              <a:t>트랜잭션</a:t>
            </a:r>
            <a:r>
              <a:rPr lang="en-US" altLang="ko-KR" dirty="0"/>
              <a:t>, </a:t>
            </a:r>
            <a:r>
              <a:rPr lang="ko-KR" altLang="en-US" dirty="0"/>
              <a:t>블록은 모든 노드에 전파되고 검증 및 복사</a:t>
            </a:r>
            <a:endParaRPr lang="en-US" altLang="ko-KR" dirty="0"/>
          </a:p>
          <a:p>
            <a:r>
              <a:rPr lang="ko-KR" altLang="en-US" dirty="0"/>
              <a:t>블록체인은 분산원장</a:t>
            </a:r>
            <a:r>
              <a:rPr lang="en-US" altLang="ko-KR" dirty="0"/>
              <a:t>(DLT; distributed ledger technology)</a:t>
            </a:r>
            <a:r>
              <a:rPr lang="ko-KR" altLang="en-US" dirty="0"/>
              <a:t> 기술</a:t>
            </a:r>
            <a:endParaRPr lang="en-US" altLang="ko-KR" dirty="0"/>
          </a:p>
          <a:p>
            <a:endParaRPr lang="ko-KR" altLang="en-US" dirty="0"/>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022782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93B6F8-CC5A-439E-AE3E-8579D78389BA}"/>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012ED3FB-FDE6-44DF-8B33-3B712C4210F7}"/>
              </a:ext>
            </a:extLst>
          </p:cNvPr>
          <p:cNvSpPr>
            <a:spLocks noGrp="1"/>
          </p:cNvSpPr>
          <p:nvPr>
            <p:ph type="title"/>
          </p:nvPr>
        </p:nvSpPr>
        <p:spPr/>
        <p:txBody>
          <a:bodyPr/>
          <a:lstStyle/>
          <a:p>
            <a:r>
              <a:rPr lang="ko-KR" altLang="en-US" dirty="0"/>
              <a:t>노드와 클라이언트</a:t>
            </a:r>
          </a:p>
        </p:txBody>
      </p:sp>
    </p:spTree>
    <p:extLst>
      <p:ext uri="{BB962C8B-B14F-4D97-AF65-F5344CB8AC3E}">
        <p14:creationId xmlns:p14="http://schemas.microsoft.com/office/powerpoint/2010/main" val="3819812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ko-KR" altLang="en-US" dirty="0"/>
              <a:t>트랜잭션 전파</a:t>
            </a:r>
            <a:endParaRPr lang="en-US" altLang="ko-KR" dirty="0"/>
          </a:p>
          <a:p>
            <a:r>
              <a:rPr lang="ko-KR" altLang="en-US" dirty="0"/>
              <a:t>블록 전파</a:t>
            </a:r>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498320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트랜잭션 전파 </a:t>
            </a:r>
            <a:r>
              <a:rPr lang="en-US" altLang="ko-KR" dirty="0"/>
              <a:t>(Transaction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블록 전파 </a:t>
            </a:r>
            <a:r>
              <a:rPr lang="en-US" altLang="ko-KR" dirty="0"/>
              <a:t>(Block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디지털 서명의 사슬로써 전자적 화폐</a:t>
            </a:r>
            <a:r>
              <a:rPr lang="en-US" altLang="ko-KR" sz="1600" dirty="0"/>
              <a:t>(electronic coin)</a:t>
            </a:r>
            <a:r>
              <a:rPr lang="ko-KR" altLang="en-US" sz="1600" dirty="0"/>
              <a:t>를 정의한다</a:t>
            </a:r>
            <a:r>
              <a:rPr lang="en-US" altLang="ko-KR" sz="1600" dirty="0"/>
              <a:t>. </a:t>
            </a:r>
            <a:r>
              <a:rPr lang="ko-KR" altLang="en-US" sz="1600" dirty="0"/>
              <a:t>각 소유자는 화폐를 송금할 때 먼젓번 거래 내역 및 다음 소유자 공개키의 </a:t>
            </a:r>
            <a:r>
              <a:rPr lang="ko-KR" altLang="en-US" sz="1600" dirty="0" err="1"/>
              <a:t>해시값에</a:t>
            </a:r>
            <a:r>
              <a:rPr lang="ko-KR" altLang="en-US" sz="1600" dirty="0"/>
              <a:t> 전자적으로 서명을 하고 이 정보를 이 화폐의 끝에 첨가한다</a:t>
            </a:r>
            <a:r>
              <a:rPr lang="en-US" altLang="ko-KR" sz="1600" dirty="0"/>
              <a:t>. </a:t>
            </a:r>
            <a:r>
              <a:rPr lang="ko-KR" altLang="en-US" sz="1600" dirty="0" err="1"/>
              <a:t>수금자</a:t>
            </a:r>
            <a:r>
              <a:rPr lang="en-US" altLang="ko-KR" sz="1600" dirty="0"/>
              <a:t>(payee)</a:t>
            </a:r>
            <a:r>
              <a:rPr lang="ko-KR" altLang="en-US" sz="1600" dirty="0"/>
              <a:t>는 그 소유권</a:t>
            </a:r>
            <a:r>
              <a:rPr lang="en-US" altLang="ko-KR" sz="1600" dirty="0"/>
              <a:t>(ownership)</a:t>
            </a:r>
            <a:r>
              <a:rPr lang="ko-KR" altLang="en-US" sz="1600" dirty="0"/>
              <a:t>의 사슬을 검증할 서명을 검증할 수 있다</a:t>
            </a:r>
            <a:r>
              <a:rPr lang="en-US" altLang="ko-KR" sz="1600" dirty="0"/>
              <a:t>.</a:t>
            </a:r>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8332966" y="4464157"/>
            <a:ext cx="3462991" cy="2082022"/>
          </a:xfrm>
          <a:prstGeom prst="rect">
            <a:avLst/>
          </a:prstGeom>
        </p:spPr>
      </p:pic>
    </p:spTree>
    <p:extLst>
      <p:ext uri="{BB962C8B-B14F-4D97-AF65-F5344CB8AC3E}">
        <p14:creationId xmlns:p14="http://schemas.microsoft.com/office/powerpoint/2010/main" val="3371306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7187978" y="3948362"/>
            <a:ext cx="4510950" cy="2717550"/>
          </a:xfrm>
          <a:prstGeom prst="rect">
            <a:avLst/>
          </a:prstGeom>
        </p:spPr>
      </p:pic>
    </p:spTree>
    <p:extLst>
      <p:ext uri="{BB962C8B-B14F-4D97-AF65-F5344CB8AC3E}">
        <p14:creationId xmlns:p14="http://schemas.microsoft.com/office/powerpoint/2010/main" val="1715039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1530178"/>
          </a:xfrm>
        </p:spPr>
        <p:txBody>
          <a:bodyPr/>
          <a:lstStyle/>
          <a:p>
            <a:r>
              <a:rPr lang="ko-KR" altLang="en-US" dirty="0"/>
              <a:t>전자 데이터의 위조</a:t>
            </a:r>
            <a:r>
              <a:rPr lang="en-US" altLang="ko-KR" sz="1600" dirty="0">
                <a:solidFill>
                  <a:schemeClr val="bg1">
                    <a:lumMod val="85000"/>
                  </a:schemeClr>
                </a:solidFill>
                <a:latin typeface="Arial" panose="020B0604020202020204" pitchFamily="34" charset="0"/>
              </a:rPr>
              <a:t>·</a:t>
            </a:r>
            <a:r>
              <a:rPr lang="ko-KR" altLang="en-US" dirty="0"/>
              <a:t>변조 여부 확인 ➡ 타당성을 증명</a:t>
            </a:r>
            <a:endParaRPr lang="en-US" altLang="ko-KR" dirty="0"/>
          </a:p>
          <a:p>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7561602" y="668226"/>
            <a:ext cx="4370107" cy="1384995"/>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 </a:t>
            </a:r>
            <a:r>
              <a:rPr lang="ko-KR" altLang="en-US" sz="1400" dirty="0">
                <a:solidFill>
                  <a:schemeClr val="bg1">
                    <a:lumMod val="85000"/>
                  </a:schemeClr>
                </a:solidFill>
                <a:latin typeface="Arial" panose="020B0604020202020204" pitchFamily="34" charset="0"/>
              </a:rPr>
              <a:t>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② Digest</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PrivateKey</a:t>
            </a:r>
            <a:r>
              <a:rPr lang="ko-KR" altLang="en-US" sz="1400" dirty="0">
                <a:solidFill>
                  <a:schemeClr val="bg1">
                    <a:lumMod val="85000"/>
                  </a:schemeClr>
                </a:solidFill>
                <a:latin typeface="Arial" panose="020B0604020202020204" pitchFamily="34" charset="0"/>
              </a:rPr>
              <a:t>로 암호화하여 </a:t>
            </a:r>
            <a:r>
              <a:rPr lang="en-US" altLang="ko-KR" sz="1400" dirty="0">
                <a:solidFill>
                  <a:schemeClr val="bg1">
                    <a:lumMod val="85000"/>
                  </a:schemeClr>
                </a:solidFill>
                <a:latin typeface="Arial" panose="020B0604020202020204" pitchFamily="34" charset="0"/>
              </a:rPr>
              <a:t>Signature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③ Data</a:t>
            </a:r>
            <a:r>
              <a:rPr lang="ko-KR" altLang="en-US" sz="1400" dirty="0">
                <a:solidFill>
                  <a:schemeClr val="bg1">
                    <a:lumMod val="85000"/>
                  </a:schemeClr>
                </a:solidFill>
                <a:latin typeface="Arial" panose="020B0604020202020204" pitchFamily="34" charset="0"/>
              </a:rPr>
              <a:t>와 </a:t>
            </a:r>
            <a:r>
              <a:rPr lang="en-US" altLang="ko-KR" sz="1400" dirty="0">
                <a:solidFill>
                  <a:schemeClr val="bg1">
                    <a:lumMod val="85000"/>
                  </a:schemeClr>
                </a:solidFill>
                <a:latin typeface="Arial" panose="020B0604020202020204" pitchFamily="34" charset="0"/>
              </a:rPr>
              <a:t>Signature</a:t>
            </a:r>
            <a:r>
              <a:rPr lang="ko-KR" altLang="en-US" sz="1400" dirty="0">
                <a:solidFill>
                  <a:schemeClr val="bg1">
                    <a:lumMod val="85000"/>
                  </a:schemeClr>
                </a:solidFill>
                <a:latin typeface="Arial" panose="020B0604020202020204" pitchFamily="34" charset="0"/>
              </a:rPr>
              <a:t>를 같이 전송</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④ </a:t>
            </a:r>
            <a:r>
              <a:rPr lang="ko-KR" altLang="en-US" sz="1400" dirty="0" err="1">
                <a:solidFill>
                  <a:schemeClr val="bg1">
                    <a:lumMod val="85000"/>
                  </a:schemeClr>
                </a:solidFill>
                <a:latin typeface="Arial" panose="020B0604020202020204" pitchFamily="34" charset="0"/>
              </a:rPr>
              <a:t>전송받은</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a:t>
            </a:r>
            <a:r>
              <a:rPr lang="ko-KR" altLang="en-US" sz="1400" dirty="0">
                <a:solidFill>
                  <a:schemeClr val="bg1">
                    <a:lumMod val="85000"/>
                  </a:schemeClr>
                </a:solidFill>
                <a:latin typeface="Arial" panose="020B0604020202020204" pitchFamily="34" charset="0"/>
              </a:rPr>
              <a:t> 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⑤ Signature</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PublicKey</a:t>
            </a:r>
            <a:r>
              <a:rPr lang="ko-KR" altLang="en-US" sz="1400" dirty="0">
                <a:solidFill>
                  <a:schemeClr val="bg1">
                    <a:lumMod val="85000"/>
                  </a:schemeClr>
                </a:solidFill>
                <a:latin typeface="Arial" panose="020B0604020202020204" pitchFamily="34" charset="0"/>
              </a:rPr>
              <a:t>로 </a:t>
            </a:r>
            <a:r>
              <a:rPr lang="ko-KR" altLang="en-US" sz="1400" dirty="0" err="1">
                <a:solidFill>
                  <a:schemeClr val="bg1">
                    <a:lumMod val="85000"/>
                  </a:schemeClr>
                </a:solidFill>
                <a:latin typeface="Arial" panose="020B0604020202020204" pitchFamily="34" charset="0"/>
              </a:rPr>
              <a:t>복호화하여</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획득</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⑥ Digest == Digest` </a:t>
            </a:r>
            <a:r>
              <a:rPr lang="ko-KR" altLang="en-US" sz="1400" dirty="0">
                <a:solidFill>
                  <a:schemeClr val="bg1">
                    <a:lumMod val="85000"/>
                  </a:schemeClr>
                </a:solidFill>
                <a:latin typeface="Arial" panose="020B0604020202020204" pitchFamily="34" charset="0"/>
              </a:rPr>
              <a:t>가 성립하면 위</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변조 되지 않음</a:t>
            </a:r>
            <a:endParaRPr lang="en-US" altLang="ko-KR" sz="1400"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p:bldP spid="14" grpId="0"/>
      <p:bldP spid="15" grpId="0" animBg="1"/>
      <p:bldP spid="16" grpId="0"/>
      <p:bldP spid="18" grpId="0" animBg="1"/>
      <p:bldP spid="19" grpId="0" animBg="1"/>
      <p:bldP spid="24" grpId="0" animBg="1"/>
      <p:bldP spid="30" grpId="0"/>
      <p:bldP spid="34" grpId="0" animBg="1"/>
      <p:bldP spid="27" grpId="0"/>
      <p:bldP spid="28" grpId="0"/>
      <p:bldP spid="29" grpId="0" animBg="1"/>
      <p:bldP spid="36" grpId="0"/>
      <p:bldP spid="50" grpId="0"/>
      <p:bldP spid="72" grpId="0"/>
      <p:bldP spid="81" grpId="0"/>
      <p:bldP spid="82" grpId="0"/>
      <p:bldP spid="83" grpId="0"/>
      <p:bldP spid="93" grpId="0"/>
      <p:bldP spid="94" grpId="0"/>
      <p:bldP spid="9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p:txBody>
          <a:bodyPr/>
          <a:lstStyle/>
          <a:p>
            <a:r>
              <a:rPr lang="en-US" altLang="ko-KR" dirty="0"/>
              <a:t>secp256k1</a:t>
            </a:r>
          </a:p>
          <a:p>
            <a:r>
              <a:rPr lang="en-US" altLang="ko-KR" dirty="0"/>
              <a:t>specification</a:t>
            </a:r>
          </a:p>
          <a:p>
            <a:r>
              <a:rPr lang="ko-KR" altLang="en-US" dirty="0"/>
              <a:t>서명</a:t>
            </a:r>
            <a:r>
              <a:rPr lang="en-US" altLang="ko-KR" dirty="0"/>
              <a:t> -&gt; </a:t>
            </a:r>
            <a:r>
              <a:rPr lang="ko-KR" altLang="en-US" dirty="0"/>
              <a:t>검증 </a:t>
            </a:r>
            <a:r>
              <a:rPr lang="en-US" altLang="ko-KR" dirty="0"/>
              <a:t>- &gt;</a:t>
            </a:r>
            <a:r>
              <a:rPr lang="ko-KR" altLang="en-US" dirty="0"/>
              <a:t>공개키 복구</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en-US" altLang="ko-KR" dirty="0"/>
              <a:t>ECDSA (Elliptic Curve Digital Signature Algorithm, </a:t>
            </a:r>
            <a:r>
              <a:rPr lang="ko-KR" altLang="en-US" dirty="0"/>
              <a:t>타원 곡선 전자 서명 알고리즘</a:t>
            </a:r>
            <a:r>
              <a:rPr lang="en-US" altLang="ko-KR" dirty="0"/>
              <a:t>)</a:t>
            </a:r>
            <a:endParaRPr lang="ko-KR" altLang="en-US" dirty="0"/>
          </a:p>
        </p:txBody>
      </p:sp>
    </p:spTree>
    <p:extLst>
      <p:ext uri="{BB962C8B-B14F-4D97-AF65-F5344CB8AC3E}">
        <p14:creationId xmlns:p14="http://schemas.microsoft.com/office/powerpoint/2010/main" val="76310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endParaRPr lang="en-US" altLang="ko-KR" sz="3500" dirty="0"/>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endParaRPr lang="en-US" altLang="ko-KR" sz="2500" dirty="0"/>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a:t>
            </a:r>
            <a:endParaRPr lang="en-US" altLang="ko-KR" sz="2500" dirty="0"/>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블록의 해시에 필요한 </a:t>
            </a:r>
            <a:r>
              <a:rPr lang="en-US" altLang="ko-KR" sz="1600" dirty="0"/>
              <a:t>0 </a:t>
            </a:r>
            <a:r>
              <a:rPr lang="ko-KR" altLang="en-US" sz="1600" dirty="0"/>
              <a:t>비트를 주는 값이 발견될 때까지 </a:t>
            </a:r>
            <a:r>
              <a:rPr lang="ko-KR" altLang="en-US" sz="1600" dirty="0">
                <a:solidFill>
                  <a:srgbClr val="DBAC7D"/>
                </a:solidFill>
              </a:rPr>
              <a:t>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0" y="3473806"/>
            <a:ext cx="5690019"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SHA-256(SHA-256(value))</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3892335152"/>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첫 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c08173828583fc6ecd6ecdbcca7b6939c49c242ad5107e39deb7b0a5996b903</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187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99116a207955ccc105586fe11dddebf5b94579c85c69dfd6f296bf885454b3</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3</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5543</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a:t>
                      </a:r>
                      <a:r>
                        <a:rPr lang="en-US" altLang="ko-KR" sz="1600" baseline="0" dirty="0">
                          <a:solidFill>
                            <a:schemeClr val="bg1">
                              <a:lumMod val="85000"/>
                            </a:schemeClr>
                          </a:solidFill>
                          <a:latin typeface="Consolas" panose="020B0609020204030204" pitchFamily="49" charset="0"/>
                        </a:rPr>
                        <a:t>85591e63ec6a6b5425f9e7eb8a7daf74b511afc8e943fcbf1a55c07cc069e</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45714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a3f7add77a0e4da2eea9548d564f8b8d0e8a45aa38074da0bbd19fe4301d</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335394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77bd7eacfe920abed2344f86dfcf746f3427587d3a568abf088466cf5e</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1" name="Rectangle 2">
            <a:extLst>
              <a:ext uri="{FF2B5EF4-FFF2-40B4-BE49-F238E27FC236}">
                <a16:creationId xmlns:a16="http://schemas.microsoft.com/office/drawing/2014/main" id="{156FD264-6A40-4C1E-8A52-CB6A48C1EA85}"/>
              </a:ext>
            </a:extLst>
          </p:cNvPr>
          <p:cNvSpPr>
            <a:spLocks noChangeArrowheads="1"/>
          </p:cNvSpPr>
          <p:nvPr/>
        </p:nvSpPr>
        <p:spPr bwMode="auto">
          <a:xfrm>
            <a:off x="5712977" y="3847254"/>
            <a:ext cx="6213447" cy="2862322"/>
          </a:xfrm>
          <a:prstGeom prst="rect">
            <a:avLst/>
          </a:prstGeom>
          <a:noFill/>
          <a:ln w="6350">
            <a:solidFill>
              <a:schemeClr val="bg1">
                <a:lumMod val="8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10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10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0x</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dirty="0">
              <a:ln>
                <a:noFill/>
              </a:ln>
              <a:solidFill>
                <a:schemeClr val="tx1"/>
              </a:solidFill>
              <a:effectLst/>
              <a:latin typeface="Consolas" panose="020B0609020204030204" pitchFamily="49" charset="0"/>
            </a:endParaRPr>
          </a:p>
        </p:txBody>
      </p:sp>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(Proof of Work)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925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37302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136351"/>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216813"/>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9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endParaRPr lang="en-US" altLang="ko-KR" sz="900" dirty="0">
              <a:latin typeface="Consolas" panose="020B0609020204030204" pitchFamily="49" charset="0"/>
            </a:endParaRPr>
          </a:p>
          <a:p>
            <a:pPr eaLnBrk="0" fontAlgn="base" latinLnBrk="0" hangingPunct="0">
              <a:spcBef>
                <a:spcPct val="0"/>
              </a:spcBef>
              <a:spcAft>
                <a:spcPct val="0"/>
              </a:spcAft>
            </a:pPr>
            <a:r>
              <a:rPr kumimoji="0" lang="en-US"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45243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9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409885"/>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117612"/>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46628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mining.cpp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GenerateBlock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ChainstateManager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uint64_t&amp;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uint256&amp;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block_hash.SetNull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block.hashMerkleRoot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while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make_shared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chainman.ProcessNewBlock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throw</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JSONRPCError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(RPC_INTERNAL_ERROR,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ProcessNewBlock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accepted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51403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1922096"/>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123392"/>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a:t>pow.cpp</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376946" y="1753294"/>
            <a:ext cx="4905955" cy="3693319"/>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int64_t nFirstBlockTime,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Limit adjustment step</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int64_t nActualTimespan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nFirstBlockTime;</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&lt;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&gt;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Retarget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arith_uint256 bnPowLimit = UintToArith256(params.powLimit);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arith_uint256 bnNew;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bnNew.SetCompact(pindexLast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nActualTimespan;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params.nPowTargetTimespan;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 &gt;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174005" y="612844"/>
            <a:ext cx="5891917" cy="5632311"/>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CBlockHeader *pblock,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assert(pindexLast != nullptr);</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 = UintToArith256(params.powLimit).GetCompact();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Only change once per difficulty adjustment interval</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(params.fPowAllowMinDifficultyBlocks)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Special difficulty rule for testnet: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If the new block's timestamp is more than 2* 10 minutes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then allow mining of a min-difficulty 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(pblock</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&gt;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params.nPowTargetSpacing*</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else</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Return the last non-special-min-difficulty-rules-block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 = pindexLast;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while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 &amp;&amp;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 == 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pindex =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Go back by what we want to be 14 days worth of blocks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assert(nHeightFirst &gt;=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GetAncestor(nHeightFirst);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CalculateNextWorkRequired(pindexLast, pindexFirst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 </a:t>
            </a:r>
            <a:r>
              <a:rPr lang="en-US" altLang="ko-KR" dirty="0" err="1"/>
              <a:t>BitCoin</a:t>
            </a:r>
            <a:r>
              <a:rPr lang="en-US" altLang="ko-KR" dirty="0"/>
              <a:t>]</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endParaRPr lang="ko-KR" altLang="en-US"/>
          </a:p>
        </p:txBody>
      </p:sp>
      <p:sp>
        <p:nvSpPr>
          <p:cNvPr id="5" name="Rectangle 2">
            <a:extLst>
              <a:ext uri="{FF2B5EF4-FFF2-40B4-BE49-F238E27FC236}">
                <a16:creationId xmlns:a16="http://schemas.microsoft.com/office/drawing/2014/main" id="{4153131B-2210-4AD7-9EE3-9ABA92FA0FA0}"/>
              </a:ext>
            </a:extLst>
          </p:cNvPr>
          <p:cNvSpPr>
            <a:spLocks noChangeArrowheads="1"/>
          </p:cNvSpPr>
          <p:nvPr/>
        </p:nvSpPr>
        <p:spPr bwMode="auto">
          <a:xfrm>
            <a:off x="7474116" y="1017884"/>
            <a:ext cx="4842454" cy="2031325"/>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0" y="-1611011"/>
            <a:ext cx="7474116" cy="8402300"/>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368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9031058"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B49407D6-48F6-4439-BCD4-36D415F5EBBE}"/>
              </a:ext>
            </a:extLst>
          </p:cNvPr>
          <p:cNvSpPr/>
          <p:nvPr/>
        </p:nvSpPr>
        <p:spPr>
          <a:xfrm>
            <a:off x="2203411"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3833745"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7094412"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98F72FB1-AD77-4422-9DB9-E495446665AF}"/>
              </a:ext>
            </a:extLst>
          </p:cNvPr>
          <p:cNvCxnSpPr>
            <a:cxnSpLocks/>
          </p:cNvCxnSpPr>
          <p:nvPr/>
        </p:nvCxnSpPr>
        <p:spPr>
          <a:xfrm>
            <a:off x="3172381" y="3827121"/>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4818468"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6757906"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5525631"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9110571"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8119185" y="2407794"/>
            <a:ext cx="911873"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8119185" y="3768918"/>
            <a:ext cx="991386" cy="12831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74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2852063" cy="646331"/>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sp>
        <p:nvSpPr>
          <p:cNvPr id="6" name="자유형: 도형 5">
            <a:extLst>
              <a:ext uri="{FF2B5EF4-FFF2-40B4-BE49-F238E27FC236}">
                <a16:creationId xmlns:a16="http://schemas.microsoft.com/office/drawing/2014/main" id="{71CF6512-E17F-47C7-AEBA-177A019548B1}"/>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258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23823</TotalTime>
  <Words>28763</Words>
  <Application>Microsoft Office PowerPoint</Application>
  <PresentationFormat>와이드스크린</PresentationFormat>
  <Paragraphs>3762</Paragraphs>
  <Slides>182</Slides>
  <Notes>107</Notes>
  <HiddenSlides>0</HiddenSlides>
  <MMClips>0</MMClips>
  <ScaleCrop>false</ScaleCrop>
  <HeadingPairs>
    <vt:vector size="8" baseType="variant">
      <vt:variant>
        <vt:lpstr>사용한 글꼴</vt:lpstr>
      </vt:variant>
      <vt:variant>
        <vt:i4>15</vt:i4>
      </vt:variant>
      <vt:variant>
        <vt:lpstr>테마</vt:lpstr>
      </vt:variant>
      <vt:variant>
        <vt:i4>1</vt:i4>
      </vt:variant>
      <vt:variant>
        <vt:lpstr>포함된 OLE 서버</vt:lpstr>
      </vt:variant>
      <vt:variant>
        <vt:i4>1</vt:i4>
      </vt:variant>
      <vt:variant>
        <vt:lpstr>슬라이드 제목</vt:lpstr>
      </vt:variant>
      <vt:variant>
        <vt:i4>182</vt:i4>
      </vt:variant>
    </vt:vector>
  </HeadingPairs>
  <TitlesOfParts>
    <vt:vector size="199" baseType="lpstr">
      <vt:lpstr>-apple-system</vt:lpstr>
      <vt:lpstr>Binance Plex</vt:lpstr>
      <vt:lpstr>Bitstream Vera Sans Mono</vt:lpstr>
      <vt:lpstr>charter</vt:lpstr>
      <vt:lpstr>Helvetica Neue</vt:lpstr>
      <vt:lpstr>se-nanumgothic</vt:lpstr>
      <vt:lpstr>Spoqa Han Sans</vt:lpstr>
      <vt:lpstr>맑은 고딕</vt:lpstr>
      <vt:lpstr>Arial</vt:lpstr>
      <vt:lpstr>Cambria Math</vt:lpstr>
      <vt:lpstr>Consolas</vt:lpstr>
      <vt:lpstr>Fira Code Regular</vt:lpstr>
      <vt:lpstr>Helvetica</vt:lpstr>
      <vt:lpstr>Lora</vt:lpstr>
      <vt:lpstr>Open Sans</vt:lpstr>
      <vt:lpstr>Office 테마</vt:lpstr>
      <vt:lpstr>비트맵 이미지</vt:lpstr>
      <vt:lpstr>Blockchain?!</vt:lpstr>
      <vt:lpstr>Cypherpunk 선언문</vt:lpstr>
      <vt:lpstr>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10진수(decimal), 2진수(binary), 16진수(hex)</vt:lpstr>
      <vt:lpstr>10진수(decimal), 2진수(binary), 16진수(hex)</vt:lpstr>
      <vt:lpstr>나머지(modulo) 연산</vt:lpstr>
      <vt:lpstr>해시(Hash) 함수</vt:lpstr>
      <vt:lpstr>해시(Hash) 함수</vt:lpstr>
      <vt:lpstr>해시(Hash) 함수</vt:lpstr>
      <vt:lpstr>PowerPoint 프레젠테이션</vt:lpstr>
      <vt:lpstr>해시(Hash) 함수</vt:lpstr>
      <vt:lpstr>대칭키 암호, 비대칭키 암호(공개키 암호) </vt:lpstr>
      <vt:lpstr>대칭키 암호, 비대칭키 암호(공개키 암호) </vt:lpstr>
      <vt:lpstr>비대칭키 암호(공개키 암호) [ 타원곡선 암호(ECC, Elliptic Curve Cryptography) ]</vt:lpstr>
      <vt:lpstr>PowerPoint 프레젠테이션</vt:lpstr>
      <vt:lpstr>256bit</vt:lpstr>
      <vt:lpstr>256bit</vt:lpstr>
      <vt:lpstr>256bit</vt:lpstr>
      <vt:lpstr>암호학 정리</vt:lpstr>
      <vt:lpstr>전통적인 원장(Ledger)</vt:lpstr>
      <vt:lpstr>트랜잭션, 블록, 블록체인 (transaction, block, blockchain)</vt:lpstr>
      <vt:lpstr>블록과 트랜잭션</vt:lpstr>
      <vt:lpstr>바이너리 머클 트리(Merkle tree)</vt:lpstr>
      <vt:lpstr>머클 증명 (Merkle Proof) [ 트랜잭션 위·변조 탐지 ]</vt:lpstr>
      <vt:lpstr>머클 트리와 라이트 노드</vt:lpstr>
      <vt:lpstr>블록과 블록체인</vt:lpstr>
      <vt:lpstr>블록과 블록체인</vt:lpstr>
      <vt:lpstr>블록과 블록체인 [ 블록 헤더(Block Header) – 머클 루트 (Merkle Root) ]</vt:lpstr>
      <vt:lpstr>블록과 블록체인 [ 블록 헤더(Block Header) – 이전 블록 해쉬 (Previous Block Hash) ]</vt:lpstr>
      <vt:lpstr>블록과 블록체인 [ 블록 헤더(Block Header) –블록 해시 (Block Hash) ]</vt:lpstr>
      <vt:lpstr>블록과 블록체인</vt:lpstr>
      <vt:lpstr>블록과 블록체인 [ 트랜잭션 및 블록 위·변조 탐지 ]</vt:lpstr>
      <vt:lpstr>분산원장 기술 (DTL; Distributed Ledger Technology)</vt:lpstr>
      <vt:lpstr>Timestamp Server</vt:lpstr>
      <vt:lpstr>블록 높이(height), 깊이(depth), 컴펌(confirmation)</vt:lpstr>
      <vt:lpstr>비트코인 블록헤더, 이더리움 블록헤더</vt:lpstr>
      <vt:lpstr>Timestamp Server</vt:lpstr>
      <vt:lpstr>트랜잭션 모델과 상태(State)</vt:lpstr>
      <vt:lpstr>UTXO (Unspent Transaction Output)</vt:lpstr>
      <vt:lpstr>상태 [ 이더리움 Account ]</vt:lpstr>
      <vt:lpstr>PowerPoint 프레젠테이션</vt:lpstr>
      <vt:lpstr>주소</vt:lpstr>
      <vt:lpstr>비트코인 트랜잭션 및 블록</vt:lpstr>
      <vt:lpstr>이더리움 트랜잭션 및 블록</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Bitcoin 네트워크</vt:lpstr>
      <vt:lpstr>블록체인 주요 기술요소</vt:lpstr>
      <vt:lpstr>P2P 네트워크</vt:lpstr>
      <vt:lpstr>노드와 클라이언트</vt:lpstr>
      <vt:lpstr>P2P 네트워크</vt:lpstr>
      <vt:lpstr>트랜잭션 전파 (Transaction Broadcast)</vt:lpstr>
      <vt:lpstr>블록 전파 (Block Broadcast)</vt:lpstr>
      <vt:lpstr>Bitcoin 트랜잭션</vt:lpstr>
      <vt:lpstr>Bitcoin 트랜잭션</vt:lpstr>
      <vt:lpstr>전자 서명 (Digital Signature)</vt:lpstr>
      <vt:lpstr>ECDSA (Elliptic Curve Digital Signature Algorithm, 타원 곡선 전자 서명 알고리즘)</vt:lpstr>
      <vt:lpstr>합의 알고리즘 (Consensus Algorithm)</vt:lpstr>
      <vt:lpstr>합의 알고리즘 (Consensus Algorithm)</vt:lpstr>
      <vt:lpstr>합의 알고리즘 (Consensus Algorithm)</vt:lpstr>
      <vt:lpstr>Bitcoin PoW (Proof of Work)</vt:lpstr>
      <vt:lpstr>Bitcoin PoW (Proof of Work)</vt:lpstr>
      <vt:lpstr>PoW (Proof of Work)</vt:lpstr>
      <vt:lpstr>PoW (Proof of Work) [ Puzzle ]</vt:lpstr>
      <vt:lpstr>PoW (Proof of Work) [ Puzzle ]</vt:lpstr>
      <vt:lpstr>PoW (Proof of Work) [ Puzzle ]</vt:lpstr>
      <vt:lpstr>PoW [ Bitcoin ]</vt:lpstr>
      <vt:lpstr>Bitcoin Difficulty</vt:lpstr>
      <vt:lpstr>PowerPoint 프레젠테이션</vt:lpstr>
      <vt:lpstr>PowerPoint 프레젠테이션</vt:lpstr>
      <vt:lpstr>PowerPoint 프레젠테이션</vt:lpstr>
      <vt:lpstr>PoW [ Incentive ]</vt:lpstr>
      <vt:lpstr>PoW [ Incentive ]</vt:lpstr>
      <vt:lpstr>Bitoinc PoW [ Coinbase Transaction ]</vt:lpstr>
      <vt:lpstr>Bitoinc PoW [반감기 ]</vt:lpstr>
      <vt:lpstr>PoW [ Bitcoin ]</vt:lpstr>
      <vt:lpstr>PoW [ Bitcoin ]</vt:lpstr>
      <vt:lpstr>pow.cpp</vt:lpstr>
      <vt:lpstr>PoW [ 트랜잭션 전파(Transaction Broadcast) ]</vt:lpstr>
      <vt:lpstr>PoW [ 블록 전파 (Block Broadcast) ]</vt:lpstr>
      <vt:lpstr>PoW [ 블록 검증 (Block Validation) , BitCoin]</vt:lpstr>
      <vt:lpstr>PoW [ 블록체인에 검증된 블록 추가 ]</vt:lpstr>
      <vt:lpstr>PowerPoint 프레젠테이션</vt:lpstr>
      <vt:lpstr>PoW [ 분기(Fork) ]</vt:lpstr>
      <vt:lpstr>PoW [ 분기(Fork) ]</vt:lpstr>
      <vt:lpstr>PoW [ 분기(Fork) ]</vt:lpstr>
      <vt:lpstr>PoW [ 고아 블록 (orphan block) ]</vt:lpstr>
      <vt:lpstr>Bitcoin PoW [ 어떤 블록을 선택할 것인가? ]</vt:lpstr>
      <vt:lpstr>Bitcoin PoW [ Longest Chain Selection ]</vt:lpstr>
      <vt:lpstr>Bitcoin PoW [ 합의 (Consensus) ]</vt:lpstr>
      <vt:lpstr>PoW (Proof of Work)</vt:lpstr>
      <vt:lpstr>합의 알고리즘 - 포크(fork)</vt:lpstr>
      <vt:lpstr>Bitcoin Average Block Time (2019-04-01 ~ 2020-03-31)</vt:lpstr>
      <vt:lpstr>합의 알고리즘 -  PoW</vt:lpstr>
      <vt:lpstr>이중 지불 (Double-spending) </vt:lpstr>
      <vt:lpstr>이중 지불 (Double-spending) </vt:lpstr>
      <vt:lpstr>이중 지불 (Double-spending) </vt:lpstr>
      <vt:lpstr>PoW  - 블록체인 레벨 공격</vt:lpstr>
      <vt:lpstr>Bitcoin PoW [ 완결성(Finality) 불확실성, 컨펌(Confirmations) ]</vt:lpstr>
      <vt:lpstr>PoW [컨펌(Confirmations) 사례 - 가상자산 거래소 ]</vt:lpstr>
      <vt:lpstr>PoW [컨펌(Confirmations) 사례 - Crosschain Bridge ]</vt:lpstr>
      <vt:lpstr>이더리움 PoW [ ethash ]</vt:lpstr>
      <vt:lpstr>PowerPoint 프레젠테이션</vt:lpstr>
      <vt:lpstr>이더리움 PoW [ modified GHOST ] </vt:lpstr>
      <vt:lpstr>이더리움 besu total difiiculty</vt:lpstr>
      <vt:lpstr>Bitcoin PoW 성능 한계</vt:lpstr>
      <vt:lpstr>합의 알고리즘 - PoW</vt:lpstr>
      <vt:lpstr>합의 알고리즘 - PoS</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vt:lpstr>
      <vt:lpstr>합의 알고리즘 -  PoW</vt:lpstr>
      <vt:lpstr>블록체인의 보안 [위·변조 방지, 검열 저항성]</vt:lpstr>
      <vt:lpstr>지갑</vt:lpstr>
      <vt:lpstr>지갑 </vt:lpstr>
      <vt:lpstr>지갑 </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BIP-32 HD(Hierarchical Deterministic) Wallets</vt:lpstr>
      <vt:lpstr>BIP-32 HD(Hierarchical Deterministic) Wallets</vt:lpstr>
      <vt:lpstr>BIP-32 HD(Hierarchical Deterministic) Wallets</vt:lpstr>
      <vt:lpstr>BIP-32 HD(Hierarchical Deterministic) Wallets [ 자식 키 파생]</vt:lpstr>
      <vt:lpstr>BIP-32 HD(Hierarchical Deterministic) Wallets</vt:lpstr>
      <vt:lpstr>BIP-32 HD(Hierarchical Deterministic) Wallets</vt:lpstr>
      <vt:lpstr>BIP-32 HD(Hierarchical Deterministic) Wallets</vt:lpstr>
      <vt:lpstr>BIP-32 HD(Hierarchical Deterministic) Wallets</vt:lpstr>
      <vt:lpstr>PowerPoint 프레젠테이션</vt:lpstr>
      <vt:lpstr>PowerPoint 프레젠테이션</vt:lpstr>
      <vt:lpstr>PowerPoint 프레젠테이션</vt:lpstr>
      <vt:lpstr>지갑 [ BIP-43 다목적 HD지갑 트리 구조 표준 (Purpose Field for Deterministic Wallets) ]</vt:lpstr>
      <vt:lpstr>지갑 [ BIP-44 복수화폐(multicurrency) 및 복수계정(multiaccount) 지갑 (Multi-Account Hierarchy for Deterministic Wallets) ]</vt:lpstr>
      <vt:lpstr>PowerPoint 프레젠테이션</vt:lpstr>
      <vt:lpstr>지갑 [ 니모닉(Mnemonic Code: BIP-39) ]</vt:lpstr>
      <vt:lpstr>스마트 계약(Smart Contract)</vt:lpstr>
      <vt:lpstr>UTXO</vt:lpstr>
      <vt:lpstr>스마트 컨트랙트 - 비트코인</vt:lpstr>
      <vt:lpstr>스마트 컨트랙트 : 이더리움  [ EVM ]</vt:lpstr>
      <vt:lpstr>PowerPoint 프레젠테이션</vt:lpstr>
      <vt:lpstr>PowerPoint 프레젠테이션</vt:lpstr>
      <vt:lpstr>PowerPoint 프레젠테이션</vt:lpstr>
      <vt:lpstr>PowerPoint 프레젠테이션</vt:lpstr>
      <vt:lpstr>스마트 컨트랙트 : 이더리움 [ Solidity ]</vt:lpstr>
      <vt:lpstr>수수료 (Fee)</vt:lpstr>
      <vt:lpstr>수수료 (Fee)</vt:lpstr>
      <vt:lpstr>Dapp (Decentrialized Application)</vt:lpstr>
      <vt:lpstr>Dapp (Decentrialized Application)</vt:lpstr>
      <vt:lpstr>Dapp (Decentrialized Application)</vt:lpstr>
      <vt:lpstr>Dapp (Decentrialized Application)</vt:lpstr>
      <vt:lpstr>이더리움 블럭</vt:lpstr>
      <vt:lpstr>가상자산 거래소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2493</cp:revision>
  <cp:lastPrinted>2022-05-13T12:58:46Z</cp:lastPrinted>
  <dcterms:created xsi:type="dcterms:W3CDTF">2022-04-18T06:24:13Z</dcterms:created>
  <dcterms:modified xsi:type="dcterms:W3CDTF">2022-05-13T18:53:33Z</dcterms:modified>
</cp:coreProperties>
</file>